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72" r:id="rId3"/>
    <p:sldId id="258" r:id="rId4"/>
    <p:sldId id="259" r:id="rId5"/>
    <p:sldId id="265" r:id="rId6"/>
    <p:sldId id="264" r:id="rId7"/>
    <p:sldId id="263" r:id="rId8"/>
    <p:sldId id="262" r:id="rId9"/>
    <p:sldId id="261" r:id="rId10"/>
    <p:sldId id="260" r:id="rId11"/>
    <p:sldId id="267" r:id="rId12"/>
    <p:sldId id="266" r:id="rId13"/>
    <p:sldId id="269" r:id="rId14"/>
    <p:sldId id="268" r:id="rId15"/>
    <p:sldId id="271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7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76452-8811-4FD8-9BFA-1EE48898B2B6}" type="datetimeFigureOut">
              <a:rPr lang="ru-RU"/>
              <a:pPr>
                <a:defRPr/>
              </a:pPr>
              <a:t>12.12.2016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13C8557-8535-474F-8B0A-4C5261FDA5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3AC34-9EA1-48E7-A5DB-9EA5A2507806}" type="datetimeFigureOut">
              <a:rPr lang="ru-RU"/>
              <a:pPr>
                <a:defRPr/>
              </a:pPr>
              <a:t>12.12.2016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C95EC-A57A-442E-AD8A-8F3E4DD9DB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E5E6F-8BF1-483F-A748-F1D58D6331A9}" type="datetimeFigureOut">
              <a:rPr lang="ru-RU"/>
              <a:pPr>
                <a:defRPr/>
              </a:pPr>
              <a:t>12.12.2016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DE89A-742C-4FD0-82C2-0593143133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85F93-AB57-44F7-A8D3-CFB30008D4C2}" type="datetimeFigureOut">
              <a:rPr lang="ru-RU"/>
              <a:pPr>
                <a:defRPr/>
              </a:pPr>
              <a:t>12.12.2016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57C60-B159-4636-82A5-2FC632A301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A0157-FCFE-4AB7-81C9-685C8C7B0A7E}" type="datetimeFigureOut">
              <a:rPr lang="ru-RU"/>
              <a:pPr>
                <a:defRPr/>
              </a:pPr>
              <a:t>12.12.2016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11B21-2A9D-4248-99A5-64DF3EF84C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02DFD-7507-4508-BD0F-C88AC3FAB364}" type="datetimeFigureOut">
              <a:rPr lang="ru-RU"/>
              <a:pPr>
                <a:defRPr/>
              </a:pPr>
              <a:t>12.12.2016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44FCE2-1E49-4C81-9162-E50D1B7222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2CE6AD3-50BF-4C7B-BBC8-401BE8C04368}" type="datetimeFigureOut">
              <a:rPr lang="ru-RU"/>
              <a:pPr>
                <a:defRPr/>
              </a:pPr>
              <a:t>12.12.2016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6681897-1167-495C-B720-D623FE9111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FDCAC-9AAC-4709-B45E-F0B1A5B602AE}" type="datetimeFigureOut">
              <a:rPr lang="ru-RU"/>
              <a:pPr>
                <a:defRPr/>
              </a:pPr>
              <a:t>12.12.2016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B57BF-66DD-46D2-B067-1902E785A7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0774D-8D9D-486E-A2B6-DFC22E1A5437}" type="datetimeFigureOut">
              <a:rPr lang="ru-RU"/>
              <a:pPr>
                <a:defRPr/>
              </a:pPr>
              <a:t>12.12.2016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89E13-5AEA-4B8C-88FA-68257C2448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3DAB3-DD97-46F8-BF36-0E84AE259B2E}" type="datetimeFigureOut">
              <a:rPr lang="ru-RU"/>
              <a:pPr>
                <a:defRPr/>
              </a:pPr>
              <a:t>12.12.2016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4105D-3C56-441A-BD72-5E5A8E5749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165B8-8B7D-4A45-A708-1A029806BF0A}" type="datetimeFigureOut">
              <a:rPr lang="ru-RU"/>
              <a:pPr>
                <a:defRPr/>
              </a:pPr>
              <a:t>12.12.2016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5B51C-F899-471E-ABEA-5E2AD7A7E1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FCD47A-CDAA-4194-9ECA-01799B9D53D2}" type="datetimeFigureOut">
              <a:rPr lang="ru-RU"/>
              <a:pPr>
                <a:defRPr/>
              </a:pPr>
              <a:t>12.12.2016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6AC4C8-B98B-4159-B59B-7D6B81EC91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9" r:id="rId2"/>
    <p:sldLayoutId id="2147483778" r:id="rId3"/>
    <p:sldLayoutId id="2147483777" r:id="rId4"/>
    <p:sldLayoutId id="2147483781" r:id="rId5"/>
    <p:sldLayoutId id="2147483782" r:id="rId6"/>
    <p:sldLayoutId id="2147483776" r:id="rId7"/>
    <p:sldLayoutId id="2147483775" r:id="rId8"/>
    <p:sldLayoutId id="2147483774" r:id="rId9"/>
    <p:sldLayoutId id="2147483773" r:id="rId10"/>
    <p:sldLayoutId id="214748377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7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pPr eaLnBrk="1" hangingPunct="1"/>
            <a:r>
              <a:rPr lang="ru-RU" smtClean="0"/>
              <a:t>Тема урока: «Синус, косинус и тангенс угла»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692696"/>
            <a:ext cx="6894836" cy="1323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Знаки синуса, косинуса,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тангенса, </a:t>
            </a:r>
            <a:r>
              <a:rPr lang="ru-RU" sz="40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катангенса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22530" name="Picture 2" descr="http://lib2.podelise.ru/tw_files2/urls_1/7/d-6109/6109_html_16bf6f2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2205038"/>
            <a:ext cx="7272337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95288" y="5084763"/>
            <a:ext cx="230505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Georgia" pitchFamily="18" charset="0"/>
              </a:rPr>
              <a:t>sin </a:t>
            </a:r>
            <a:r>
              <a:rPr lang="en-US" sz="2000">
                <a:latin typeface="Georgia" pitchFamily="18" charset="0"/>
                <a:sym typeface="Symbol" pitchFamily="18" charset="2"/>
              </a:rPr>
              <a:t></a:t>
            </a:r>
            <a:r>
              <a:rPr lang="ru-RU" sz="2000">
                <a:latin typeface="Georgia" pitchFamily="18" charset="0"/>
              </a:rPr>
              <a:t> =     </a:t>
            </a:r>
          </a:p>
          <a:p>
            <a:endParaRPr lang="ru-RU" sz="2000">
              <a:latin typeface="Georgia" pitchFamily="18" charset="0"/>
            </a:endParaRPr>
          </a:p>
          <a:p>
            <a:r>
              <a:rPr lang="en-US" sz="2000">
                <a:latin typeface="Georgia" pitchFamily="18" charset="0"/>
              </a:rPr>
              <a:t>I , II </a:t>
            </a:r>
            <a:r>
              <a:rPr lang="ru-RU" sz="2000">
                <a:latin typeface="Georgia" pitchFamily="18" charset="0"/>
              </a:rPr>
              <a:t>ч</a:t>
            </a:r>
            <a:r>
              <a:rPr lang="en-US" sz="2000">
                <a:latin typeface="Georgia" pitchFamily="18" charset="0"/>
              </a:rPr>
              <a:t> - sin </a:t>
            </a:r>
            <a:r>
              <a:rPr lang="en-US" sz="2000">
                <a:latin typeface="Georgia" pitchFamily="18" charset="0"/>
                <a:sym typeface="Symbol" pitchFamily="18" charset="2"/>
              </a:rPr>
              <a:t></a:t>
            </a:r>
            <a:r>
              <a:rPr lang="en-US" sz="2000">
                <a:latin typeface="Georgia" pitchFamily="18" charset="0"/>
              </a:rPr>
              <a:t> &gt; 0, III, IV </a:t>
            </a:r>
            <a:r>
              <a:rPr lang="ru-RU" sz="2000">
                <a:latin typeface="Georgia" pitchFamily="18" charset="0"/>
              </a:rPr>
              <a:t>ч</a:t>
            </a:r>
            <a:r>
              <a:rPr lang="en-US" sz="2000">
                <a:latin typeface="Georgia" pitchFamily="18" charset="0"/>
              </a:rPr>
              <a:t> - sin </a:t>
            </a:r>
            <a:r>
              <a:rPr lang="en-US" sz="2000">
                <a:latin typeface="Georgia" pitchFamily="18" charset="0"/>
                <a:sym typeface="Symbol" pitchFamily="18" charset="2"/>
              </a:rPr>
              <a:t></a:t>
            </a:r>
            <a:r>
              <a:rPr lang="en-US" sz="2000">
                <a:latin typeface="Georgia" pitchFamily="18" charset="0"/>
              </a:rPr>
              <a:t> &lt;0</a:t>
            </a:r>
            <a:endParaRPr lang="ru-RU" sz="2000">
              <a:latin typeface="Georgia" pitchFamily="18" charset="0"/>
            </a:endParaRPr>
          </a:p>
          <a:p>
            <a:r>
              <a:rPr lang="ru-RU" sz="2000">
                <a:latin typeface="Georgia" pitchFamily="18" charset="0"/>
              </a:rPr>
              <a:t> 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8888" y="5157788"/>
            <a:ext cx="1143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627313" y="5013325"/>
            <a:ext cx="230505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Georgia" pitchFamily="18" charset="0"/>
              </a:rPr>
              <a:t>cos </a:t>
            </a:r>
            <a:r>
              <a:rPr lang="en-US" sz="2000">
                <a:latin typeface="Georgia" pitchFamily="18" charset="0"/>
                <a:sym typeface="Symbol" pitchFamily="18" charset="2"/>
              </a:rPr>
              <a:t></a:t>
            </a:r>
            <a:r>
              <a:rPr lang="ru-RU" sz="2000">
                <a:latin typeface="Georgia" pitchFamily="18" charset="0"/>
              </a:rPr>
              <a:t> =     </a:t>
            </a:r>
          </a:p>
          <a:p>
            <a:endParaRPr lang="ru-RU" sz="2000">
              <a:latin typeface="Georgia" pitchFamily="18" charset="0"/>
            </a:endParaRPr>
          </a:p>
          <a:p>
            <a:r>
              <a:rPr lang="en-US" sz="2000">
                <a:latin typeface="Georgia" pitchFamily="18" charset="0"/>
              </a:rPr>
              <a:t>I , IV </a:t>
            </a:r>
            <a:r>
              <a:rPr lang="ru-RU" sz="2000">
                <a:latin typeface="Georgia" pitchFamily="18" charset="0"/>
              </a:rPr>
              <a:t>ч</a:t>
            </a:r>
            <a:r>
              <a:rPr lang="en-US" sz="2000">
                <a:latin typeface="Georgia" pitchFamily="18" charset="0"/>
              </a:rPr>
              <a:t> - cos </a:t>
            </a:r>
            <a:r>
              <a:rPr lang="en-US" sz="2000">
                <a:latin typeface="Georgia" pitchFamily="18" charset="0"/>
                <a:sym typeface="Symbol" pitchFamily="18" charset="2"/>
              </a:rPr>
              <a:t></a:t>
            </a:r>
            <a:r>
              <a:rPr lang="en-US" sz="2000">
                <a:latin typeface="Georgia" pitchFamily="18" charset="0"/>
              </a:rPr>
              <a:t> &gt; 0, II, III </a:t>
            </a:r>
            <a:r>
              <a:rPr lang="ru-RU" sz="2000">
                <a:latin typeface="Georgia" pitchFamily="18" charset="0"/>
              </a:rPr>
              <a:t>ч</a:t>
            </a:r>
            <a:r>
              <a:rPr lang="en-US" sz="2000">
                <a:latin typeface="Georgia" pitchFamily="18" charset="0"/>
              </a:rPr>
              <a:t> - cos </a:t>
            </a:r>
            <a:r>
              <a:rPr lang="en-US" sz="2000">
                <a:latin typeface="Georgia" pitchFamily="18" charset="0"/>
                <a:sym typeface="Symbol" pitchFamily="18" charset="2"/>
              </a:rPr>
              <a:t></a:t>
            </a:r>
            <a:r>
              <a:rPr lang="en-US" sz="2000">
                <a:latin typeface="Georgia" pitchFamily="18" charset="0"/>
              </a:rPr>
              <a:t> &lt;0</a:t>
            </a:r>
            <a:endParaRPr lang="ru-RU" sz="2000">
              <a:latin typeface="Georgia" pitchFamily="18" charset="0"/>
            </a:endParaRPr>
          </a:p>
          <a:p>
            <a:r>
              <a:rPr lang="ru-RU" sz="2000">
                <a:latin typeface="Georgia" pitchFamily="18" charset="0"/>
              </a:rPr>
              <a:t> </a:t>
            </a:r>
          </a:p>
        </p:txBody>
      </p:sp>
      <p:sp>
        <p:nvSpPr>
          <p:cNvPr id="2253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8400" y="5084763"/>
            <a:ext cx="1143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787900" y="5013325"/>
            <a:ext cx="230505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Georgia" pitchFamily="18" charset="0"/>
              </a:rPr>
              <a:t>tg </a:t>
            </a:r>
            <a:r>
              <a:rPr lang="en-US" sz="2000">
                <a:latin typeface="Georgia" pitchFamily="18" charset="0"/>
                <a:sym typeface="Symbol" pitchFamily="18" charset="2"/>
              </a:rPr>
              <a:t></a:t>
            </a:r>
            <a:r>
              <a:rPr lang="ru-RU" sz="2000">
                <a:latin typeface="Georgia" pitchFamily="18" charset="0"/>
              </a:rPr>
              <a:t> =     </a:t>
            </a:r>
          </a:p>
          <a:p>
            <a:endParaRPr lang="ru-RU" sz="2000">
              <a:latin typeface="Georgia" pitchFamily="18" charset="0"/>
            </a:endParaRPr>
          </a:p>
          <a:p>
            <a:r>
              <a:rPr lang="en-US" sz="2000">
                <a:latin typeface="Georgia" pitchFamily="18" charset="0"/>
              </a:rPr>
              <a:t>I , III </a:t>
            </a:r>
            <a:r>
              <a:rPr lang="ru-RU" sz="2000">
                <a:latin typeface="Georgia" pitchFamily="18" charset="0"/>
              </a:rPr>
              <a:t>ч</a:t>
            </a:r>
            <a:r>
              <a:rPr lang="en-US" sz="2000">
                <a:latin typeface="Georgia" pitchFamily="18" charset="0"/>
              </a:rPr>
              <a:t> - tg </a:t>
            </a:r>
            <a:r>
              <a:rPr lang="en-US" sz="2000">
                <a:latin typeface="Georgia" pitchFamily="18" charset="0"/>
                <a:sym typeface="Symbol" pitchFamily="18" charset="2"/>
              </a:rPr>
              <a:t></a:t>
            </a:r>
            <a:r>
              <a:rPr lang="en-US" sz="2000">
                <a:latin typeface="Georgia" pitchFamily="18" charset="0"/>
              </a:rPr>
              <a:t> &gt; 0, II, IV </a:t>
            </a:r>
            <a:r>
              <a:rPr lang="ru-RU" sz="2000">
                <a:latin typeface="Georgia" pitchFamily="18" charset="0"/>
              </a:rPr>
              <a:t>ч</a:t>
            </a:r>
            <a:r>
              <a:rPr lang="en-US" sz="2000">
                <a:latin typeface="Georgia" pitchFamily="18" charset="0"/>
              </a:rPr>
              <a:t> - tg </a:t>
            </a:r>
            <a:r>
              <a:rPr lang="en-US" sz="2000">
                <a:latin typeface="Georgia" pitchFamily="18" charset="0"/>
                <a:sym typeface="Symbol" pitchFamily="18" charset="2"/>
              </a:rPr>
              <a:t></a:t>
            </a:r>
            <a:r>
              <a:rPr lang="en-US" sz="2000">
                <a:latin typeface="Georgia" pitchFamily="18" charset="0"/>
              </a:rPr>
              <a:t> &lt;0</a:t>
            </a:r>
            <a:endParaRPr lang="ru-RU" sz="2000">
              <a:latin typeface="Georgia" pitchFamily="18" charset="0"/>
            </a:endParaRPr>
          </a:p>
          <a:p>
            <a:r>
              <a:rPr lang="ru-RU" sz="2000">
                <a:latin typeface="Georgia" pitchFamily="18" charset="0"/>
              </a:rPr>
              <a:t> </a:t>
            </a: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5609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5963" y="5084763"/>
            <a:ext cx="8572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019925" y="5013325"/>
            <a:ext cx="230505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Georgia" pitchFamily="18" charset="0"/>
              </a:rPr>
              <a:t>ctg </a:t>
            </a:r>
            <a:r>
              <a:rPr lang="en-US" sz="2000">
                <a:latin typeface="Georgia" pitchFamily="18" charset="0"/>
                <a:sym typeface="Symbol" pitchFamily="18" charset="2"/>
              </a:rPr>
              <a:t></a:t>
            </a:r>
            <a:r>
              <a:rPr lang="ru-RU" sz="2000">
                <a:latin typeface="Georgia" pitchFamily="18" charset="0"/>
              </a:rPr>
              <a:t> =     </a:t>
            </a:r>
          </a:p>
          <a:p>
            <a:endParaRPr lang="ru-RU" sz="2000">
              <a:latin typeface="Georgia" pitchFamily="18" charset="0"/>
            </a:endParaRPr>
          </a:p>
          <a:p>
            <a:r>
              <a:rPr lang="en-US" sz="2000">
                <a:latin typeface="Georgia" pitchFamily="18" charset="0"/>
              </a:rPr>
              <a:t>I , III </a:t>
            </a:r>
            <a:r>
              <a:rPr lang="ru-RU" sz="2000">
                <a:latin typeface="Georgia" pitchFamily="18" charset="0"/>
              </a:rPr>
              <a:t>ч</a:t>
            </a:r>
            <a:r>
              <a:rPr lang="en-US" sz="2000">
                <a:latin typeface="Georgia" pitchFamily="18" charset="0"/>
              </a:rPr>
              <a:t> - ctg </a:t>
            </a:r>
            <a:r>
              <a:rPr lang="en-US" sz="2000">
                <a:latin typeface="Georgia" pitchFamily="18" charset="0"/>
                <a:sym typeface="Symbol" pitchFamily="18" charset="2"/>
              </a:rPr>
              <a:t></a:t>
            </a:r>
            <a:r>
              <a:rPr lang="en-US" sz="2000">
                <a:latin typeface="Georgia" pitchFamily="18" charset="0"/>
              </a:rPr>
              <a:t> &gt; 0, II, IV </a:t>
            </a:r>
            <a:r>
              <a:rPr lang="ru-RU" sz="2000">
                <a:latin typeface="Georgia" pitchFamily="18" charset="0"/>
              </a:rPr>
              <a:t>ч</a:t>
            </a:r>
            <a:r>
              <a:rPr lang="en-US" sz="2000">
                <a:latin typeface="Georgia" pitchFamily="18" charset="0"/>
              </a:rPr>
              <a:t> - ctg </a:t>
            </a:r>
            <a:r>
              <a:rPr lang="en-US" sz="2000">
                <a:latin typeface="Georgia" pitchFamily="18" charset="0"/>
                <a:sym typeface="Symbol" pitchFamily="18" charset="2"/>
              </a:rPr>
              <a:t></a:t>
            </a:r>
            <a:r>
              <a:rPr lang="en-US" sz="2000">
                <a:latin typeface="Georgia" pitchFamily="18" charset="0"/>
              </a:rPr>
              <a:t> &lt;0</a:t>
            </a:r>
            <a:endParaRPr lang="ru-RU" sz="2000">
              <a:latin typeface="Georgia" pitchFamily="18" charset="0"/>
            </a:endParaRPr>
          </a:p>
          <a:p>
            <a:r>
              <a:rPr lang="ru-RU" sz="2000">
                <a:latin typeface="Georgia" pitchFamily="18" charset="0"/>
              </a:rPr>
              <a:t> </a:t>
            </a:r>
          </a:p>
        </p:txBody>
      </p:sp>
      <p:sp>
        <p:nvSpPr>
          <p:cNvPr id="2254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5611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56550" y="5013325"/>
            <a:ext cx="85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4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908720"/>
            <a:ext cx="7600157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Формулы приведения</a:t>
            </a:r>
          </a:p>
        </p:txBody>
      </p:sp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179388" y="2276475"/>
            <a:ext cx="8785225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accent1"/>
                </a:solidFill>
                <a:latin typeface="Georgia" pitchFamily="18" charset="0"/>
              </a:rPr>
              <a:t>sin</a:t>
            </a:r>
            <a:r>
              <a:rPr lang="ru-RU" sz="2800" b="1">
                <a:solidFill>
                  <a:schemeClr val="accent1"/>
                </a:solidFill>
                <a:latin typeface="Georgia" pitchFamily="18" charset="0"/>
              </a:rPr>
              <a:t> (90</a:t>
            </a:r>
            <a:r>
              <a:rPr lang="en-US" sz="2800" b="1">
                <a:solidFill>
                  <a:schemeClr val="accent1"/>
                </a:solidFill>
                <a:latin typeface="Georgia" pitchFamily="18" charset="0"/>
                <a:sym typeface="Symbol" pitchFamily="18" charset="2"/>
              </a:rPr>
              <a:t></a:t>
            </a:r>
            <a:r>
              <a:rPr lang="ru-RU" sz="2800" b="1">
                <a:solidFill>
                  <a:schemeClr val="accent1"/>
                </a:solidFill>
                <a:latin typeface="Georgia" pitchFamily="18" charset="0"/>
              </a:rPr>
              <a:t> - </a:t>
            </a:r>
            <a:r>
              <a:rPr lang="en-US" sz="2800" b="1">
                <a:solidFill>
                  <a:schemeClr val="accent1"/>
                </a:solidFill>
                <a:latin typeface="Georgia" pitchFamily="18" charset="0"/>
                <a:sym typeface="Symbol" pitchFamily="18" charset="2"/>
              </a:rPr>
              <a:t></a:t>
            </a:r>
            <a:r>
              <a:rPr lang="ru-RU" sz="2800" b="1">
                <a:solidFill>
                  <a:schemeClr val="accent1"/>
                </a:solidFill>
                <a:latin typeface="Georgia" pitchFamily="18" charset="0"/>
              </a:rPr>
              <a:t>) = </a:t>
            </a:r>
            <a:r>
              <a:rPr lang="en-US" sz="2800" b="1">
                <a:solidFill>
                  <a:schemeClr val="accent1"/>
                </a:solidFill>
                <a:latin typeface="Georgia" pitchFamily="18" charset="0"/>
              </a:rPr>
              <a:t>cos </a:t>
            </a:r>
            <a:r>
              <a:rPr lang="en-US" sz="2800" b="1">
                <a:solidFill>
                  <a:schemeClr val="accent1"/>
                </a:solidFill>
                <a:latin typeface="Georgia" pitchFamily="18" charset="0"/>
                <a:sym typeface="Symbol" pitchFamily="18" charset="2"/>
              </a:rPr>
              <a:t></a:t>
            </a:r>
            <a:endParaRPr lang="ru-RU" sz="2800" b="1">
              <a:solidFill>
                <a:schemeClr val="accent1"/>
              </a:solidFill>
              <a:latin typeface="Georgia" pitchFamily="18" charset="0"/>
              <a:sym typeface="Symbol" pitchFamily="18" charset="2"/>
            </a:endParaRPr>
          </a:p>
          <a:p>
            <a:endParaRPr lang="ru-RU" sz="2800" b="1">
              <a:solidFill>
                <a:schemeClr val="accent1"/>
              </a:solidFill>
              <a:latin typeface="Georgia" pitchFamily="18" charset="0"/>
            </a:endParaRPr>
          </a:p>
          <a:p>
            <a:r>
              <a:rPr lang="en-US" sz="2800" b="1">
                <a:solidFill>
                  <a:schemeClr val="accent1"/>
                </a:solidFill>
                <a:latin typeface="Georgia" pitchFamily="18" charset="0"/>
              </a:rPr>
              <a:t>cos</a:t>
            </a:r>
            <a:r>
              <a:rPr lang="ru-RU" sz="2800" b="1">
                <a:solidFill>
                  <a:schemeClr val="accent1"/>
                </a:solidFill>
                <a:latin typeface="Georgia" pitchFamily="18" charset="0"/>
              </a:rPr>
              <a:t> (90</a:t>
            </a:r>
            <a:r>
              <a:rPr lang="en-US" sz="2800" b="1">
                <a:solidFill>
                  <a:schemeClr val="accent1"/>
                </a:solidFill>
                <a:latin typeface="Georgia" pitchFamily="18" charset="0"/>
                <a:sym typeface="Symbol" pitchFamily="18" charset="2"/>
              </a:rPr>
              <a:t></a:t>
            </a:r>
            <a:r>
              <a:rPr lang="ru-RU" sz="2800" b="1">
                <a:solidFill>
                  <a:schemeClr val="accent1"/>
                </a:solidFill>
                <a:latin typeface="Georgia" pitchFamily="18" charset="0"/>
              </a:rPr>
              <a:t> - </a:t>
            </a:r>
            <a:r>
              <a:rPr lang="en-US" sz="2800" b="1">
                <a:solidFill>
                  <a:schemeClr val="accent1"/>
                </a:solidFill>
                <a:latin typeface="Georgia" pitchFamily="18" charset="0"/>
                <a:sym typeface="Symbol" pitchFamily="18" charset="2"/>
              </a:rPr>
              <a:t></a:t>
            </a:r>
            <a:r>
              <a:rPr lang="ru-RU" sz="2800" b="1">
                <a:solidFill>
                  <a:schemeClr val="accent1"/>
                </a:solidFill>
                <a:latin typeface="Georgia" pitchFamily="18" charset="0"/>
              </a:rPr>
              <a:t>) = </a:t>
            </a:r>
            <a:r>
              <a:rPr lang="en-US" sz="2800" b="1">
                <a:solidFill>
                  <a:schemeClr val="accent1"/>
                </a:solidFill>
                <a:latin typeface="Georgia" pitchFamily="18" charset="0"/>
              </a:rPr>
              <a:t>sin </a:t>
            </a:r>
            <a:r>
              <a:rPr lang="en-US" sz="2800" b="1">
                <a:solidFill>
                  <a:schemeClr val="accent1"/>
                </a:solidFill>
                <a:latin typeface="Georgia" pitchFamily="18" charset="0"/>
                <a:sym typeface="Symbol" pitchFamily="18" charset="2"/>
              </a:rPr>
              <a:t></a:t>
            </a:r>
            <a:r>
              <a:rPr lang="ru-RU" sz="2800" b="1">
                <a:solidFill>
                  <a:schemeClr val="accent1"/>
                </a:solidFill>
                <a:latin typeface="Georgia" pitchFamily="18" charset="0"/>
              </a:rPr>
              <a:t>     (5)    при 0</a:t>
            </a:r>
            <a:r>
              <a:rPr lang="ru-RU" sz="2800" b="1">
                <a:solidFill>
                  <a:schemeClr val="accent1"/>
                </a:solidFill>
                <a:latin typeface="Georgia" pitchFamily="18" charset="0"/>
                <a:sym typeface="Symbol" pitchFamily="18" charset="2"/>
              </a:rPr>
              <a:t></a:t>
            </a:r>
            <a:r>
              <a:rPr lang="ru-RU" sz="2800" b="1">
                <a:solidFill>
                  <a:schemeClr val="accent1"/>
                </a:solidFill>
                <a:latin typeface="Georgia" pitchFamily="18" charset="0"/>
              </a:rPr>
              <a:t> ≤  </a:t>
            </a:r>
            <a:r>
              <a:rPr lang="ru-RU" sz="2800" b="1">
                <a:solidFill>
                  <a:schemeClr val="accent1"/>
                </a:solidFill>
                <a:latin typeface="Georgia" pitchFamily="18" charset="0"/>
                <a:sym typeface="Symbol" pitchFamily="18" charset="2"/>
              </a:rPr>
              <a:t></a:t>
            </a:r>
            <a:r>
              <a:rPr lang="ru-RU" sz="2800" b="1">
                <a:solidFill>
                  <a:schemeClr val="accent1"/>
                </a:solidFill>
                <a:latin typeface="Georgia" pitchFamily="18" charset="0"/>
              </a:rPr>
              <a:t> ≤  90</a:t>
            </a:r>
            <a:r>
              <a:rPr lang="ru-RU" sz="2800" b="1">
                <a:solidFill>
                  <a:schemeClr val="accent1"/>
                </a:solidFill>
                <a:latin typeface="Georgia" pitchFamily="18" charset="0"/>
                <a:sym typeface="Symbol" pitchFamily="18" charset="2"/>
              </a:rPr>
              <a:t></a:t>
            </a:r>
            <a:r>
              <a:rPr lang="ru-RU" sz="2800" b="1">
                <a:solidFill>
                  <a:schemeClr val="accent1"/>
                </a:solidFill>
                <a:latin typeface="Georgia" pitchFamily="18" charset="0"/>
              </a:rPr>
              <a:t>,</a:t>
            </a:r>
          </a:p>
          <a:p>
            <a:endParaRPr lang="ru-RU" sz="2800" b="1">
              <a:solidFill>
                <a:schemeClr val="accent1"/>
              </a:solidFill>
              <a:latin typeface="Georgia" pitchFamily="18" charset="0"/>
            </a:endParaRPr>
          </a:p>
          <a:p>
            <a:r>
              <a:rPr lang="en-US" sz="2800" b="1">
                <a:solidFill>
                  <a:schemeClr val="accent1"/>
                </a:solidFill>
                <a:latin typeface="Georgia" pitchFamily="18" charset="0"/>
              </a:rPr>
              <a:t>sin (180</a:t>
            </a:r>
            <a:r>
              <a:rPr lang="en-US" sz="2800" b="1">
                <a:solidFill>
                  <a:schemeClr val="accent1"/>
                </a:solidFill>
                <a:latin typeface="Georgia" pitchFamily="18" charset="0"/>
                <a:sym typeface="Symbol" pitchFamily="18" charset="2"/>
              </a:rPr>
              <a:t></a:t>
            </a:r>
            <a:r>
              <a:rPr lang="en-US" sz="2800" b="1">
                <a:solidFill>
                  <a:schemeClr val="accent1"/>
                </a:solidFill>
                <a:latin typeface="Georgia" pitchFamily="18" charset="0"/>
              </a:rPr>
              <a:t> - </a:t>
            </a:r>
            <a:r>
              <a:rPr lang="en-US" sz="2800" b="1">
                <a:solidFill>
                  <a:schemeClr val="accent1"/>
                </a:solidFill>
                <a:latin typeface="Georgia" pitchFamily="18" charset="0"/>
                <a:sym typeface="Symbol" pitchFamily="18" charset="2"/>
              </a:rPr>
              <a:t></a:t>
            </a:r>
            <a:r>
              <a:rPr lang="en-US" sz="2800" b="1">
                <a:solidFill>
                  <a:schemeClr val="accent1"/>
                </a:solidFill>
                <a:latin typeface="Georgia" pitchFamily="18" charset="0"/>
              </a:rPr>
              <a:t>)= sin </a:t>
            </a:r>
            <a:r>
              <a:rPr lang="en-US" sz="2800" b="1">
                <a:solidFill>
                  <a:schemeClr val="accent1"/>
                </a:solidFill>
                <a:latin typeface="Georgia" pitchFamily="18" charset="0"/>
                <a:sym typeface="Symbol" pitchFamily="18" charset="2"/>
              </a:rPr>
              <a:t></a:t>
            </a:r>
            <a:endParaRPr lang="ru-RU" sz="2800" b="1">
              <a:solidFill>
                <a:schemeClr val="accent1"/>
              </a:solidFill>
              <a:latin typeface="Georgia" pitchFamily="18" charset="0"/>
              <a:sym typeface="Symbol" pitchFamily="18" charset="2"/>
            </a:endParaRPr>
          </a:p>
          <a:p>
            <a:endParaRPr lang="ru-RU" sz="2800" b="1">
              <a:solidFill>
                <a:schemeClr val="accent1"/>
              </a:solidFill>
              <a:latin typeface="Georgia" pitchFamily="18" charset="0"/>
            </a:endParaRPr>
          </a:p>
          <a:p>
            <a:r>
              <a:rPr lang="en-US" sz="2800" b="1">
                <a:solidFill>
                  <a:schemeClr val="accent1"/>
                </a:solidFill>
                <a:latin typeface="Georgia" pitchFamily="18" charset="0"/>
              </a:rPr>
              <a:t>cos (180</a:t>
            </a:r>
            <a:r>
              <a:rPr lang="en-US" sz="2800" b="1">
                <a:solidFill>
                  <a:schemeClr val="accent1"/>
                </a:solidFill>
                <a:latin typeface="Georgia" pitchFamily="18" charset="0"/>
                <a:sym typeface="Symbol" pitchFamily="18" charset="2"/>
              </a:rPr>
              <a:t></a:t>
            </a:r>
            <a:r>
              <a:rPr lang="en-US" sz="2800" b="1">
                <a:solidFill>
                  <a:schemeClr val="accent1"/>
                </a:solidFill>
                <a:latin typeface="Georgia" pitchFamily="18" charset="0"/>
              </a:rPr>
              <a:t> - </a:t>
            </a:r>
            <a:r>
              <a:rPr lang="en-US" sz="2800" b="1">
                <a:solidFill>
                  <a:schemeClr val="accent1"/>
                </a:solidFill>
                <a:latin typeface="Georgia" pitchFamily="18" charset="0"/>
                <a:sym typeface="Symbol" pitchFamily="18" charset="2"/>
              </a:rPr>
              <a:t></a:t>
            </a:r>
            <a:r>
              <a:rPr lang="en-US" sz="2800" b="1">
                <a:solidFill>
                  <a:schemeClr val="accent1"/>
                </a:solidFill>
                <a:latin typeface="Georgia" pitchFamily="18" charset="0"/>
              </a:rPr>
              <a:t>) = - cos </a:t>
            </a:r>
            <a:r>
              <a:rPr lang="en-US" sz="2800" b="1">
                <a:solidFill>
                  <a:schemeClr val="accent1"/>
                </a:solidFill>
                <a:latin typeface="Georgia" pitchFamily="18" charset="0"/>
                <a:sym typeface="Symbol" pitchFamily="18" charset="2"/>
              </a:rPr>
              <a:t></a:t>
            </a:r>
            <a:r>
              <a:rPr lang="en-US" sz="2800" b="1">
                <a:solidFill>
                  <a:schemeClr val="accent1"/>
                </a:solidFill>
                <a:latin typeface="Georgia" pitchFamily="18" charset="0"/>
              </a:rPr>
              <a:t>    (6)   </a:t>
            </a:r>
            <a:r>
              <a:rPr lang="ru-RU" sz="2800" b="1">
                <a:solidFill>
                  <a:schemeClr val="accent1"/>
                </a:solidFill>
                <a:latin typeface="Georgia" pitchFamily="18" charset="0"/>
              </a:rPr>
              <a:t>при</a:t>
            </a:r>
            <a:r>
              <a:rPr lang="en-US" sz="2800" b="1">
                <a:solidFill>
                  <a:schemeClr val="accent1"/>
                </a:solidFill>
                <a:latin typeface="Georgia" pitchFamily="18" charset="0"/>
              </a:rPr>
              <a:t>   0</a:t>
            </a:r>
            <a:r>
              <a:rPr lang="ru-RU" sz="2800" b="1">
                <a:solidFill>
                  <a:schemeClr val="accent1"/>
                </a:solidFill>
                <a:latin typeface="Georgia" pitchFamily="18" charset="0"/>
                <a:sym typeface="Symbol" pitchFamily="18" charset="2"/>
              </a:rPr>
              <a:t></a:t>
            </a:r>
            <a:r>
              <a:rPr lang="en-US" sz="2800" b="1">
                <a:solidFill>
                  <a:schemeClr val="accent1"/>
                </a:solidFill>
                <a:latin typeface="Georgia" pitchFamily="18" charset="0"/>
              </a:rPr>
              <a:t> ≤  </a:t>
            </a:r>
            <a:r>
              <a:rPr lang="ru-RU" sz="2800" b="1">
                <a:solidFill>
                  <a:schemeClr val="accent1"/>
                </a:solidFill>
                <a:latin typeface="Georgia" pitchFamily="18" charset="0"/>
                <a:sym typeface="Symbol" pitchFamily="18" charset="2"/>
              </a:rPr>
              <a:t></a:t>
            </a:r>
            <a:r>
              <a:rPr lang="en-US" sz="2800" b="1">
                <a:solidFill>
                  <a:schemeClr val="accent1"/>
                </a:solidFill>
                <a:latin typeface="Georgia" pitchFamily="18" charset="0"/>
              </a:rPr>
              <a:t> ≤  180</a:t>
            </a:r>
            <a:r>
              <a:rPr lang="en-US" sz="2800" b="1">
                <a:solidFill>
                  <a:schemeClr val="accent1"/>
                </a:solidFill>
                <a:latin typeface="Georgia" pitchFamily="18" charset="0"/>
                <a:sym typeface="Symbol" pitchFamily="18" charset="2"/>
              </a:rPr>
              <a:t></a:t>
            </a:r>
            <a:endParaRPr lang="ru-RU" sz="2800" b="1">
              <a:solidFill>
                <a:schemeClr val="accent1"/>
              </a:solidFill>
              <a:latin typeface="Georgia" pitchFamily="18" charset="0"/>
            </a:endParaRPr>
          </a:p>
          <a:p>
            <a:endParaRPr lang="ru-RU" sz="280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764704"/>
            <a:ext cx="7653057" cy="132343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Формулы для вычисления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координат точки</a:t>
            </a:r>
          </a:p>
        </p:txBody>
      </p:sp>
      <p:pic>
        <p:nvPicPr>
          <p:cNvPr id="2457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420938"/>
            <a:ext cx="3992563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3"/>
          <p:cNvSpPr>
            <a:spLocks noChangeArrowheads="1"/>
          </p:cNvSpPr>
          <p:nvPr/>
        </p:nvSpPr>
        <p:spPr bwMode="auto">
          <a:xfrm>
            <a:off x="4284663" y="2395538"/>
            <a:ext cx="46085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М(сosα; sinα). А ( x;y) – произвольная точка</a:t>
            </a:r>
            <a:endParaRPr lang="en-US" sz="20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4580" name="TextBox 7"/>
          <p:cNvSpPr txBox="1">
            <a:spLocks noChangeArrowheads="1"/>
          </p:cNvSpPr>
          <p:nvPr/>
        </p:nvSpPr>
        <p:spPr bwMode="auto">
          <a:xfrm>
            <a:off x="4067175" y="3213100"/>
            <a:ext cx="5076825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Georgia" pitchFamily="18" charset="0"/>
              </a:rPr>
              <a:t>sin </a:t>
            </a:r>
            <a:r>
              <a:rPr lang="ru-RU" sz="2000">
                <a:latin typeface="Georgia" pitchFamily="18" charset="0"/>
                <a:sym typeface="Symbol" pitchFamily="18" charset="2"/>
              </a:rPr>
              <a:t></a:t>
            </a:r>
            <a:r>
              <a:rPr lang="ru-RU" sz="2000">
                <a:latin typeface="Georgia" pitchFamily="18" charset="0"/>
              </a:rPr>
              <a:t> = </a:t>
            </a:r>
            <a:r>
              <a:rPr lang="en-US" sz="2000">
                <a:latin typeface="Georgia" pitchFamily="18" charset="0"/>
              </a:rPr>
              <a:t>y</a:t>
            </a:r>
            <a:r>
              <a:rPr lang="ru-RU" sz="2000">
                <a:latin typeface="Georgia" pitchFamily="18" charset="0"/>
              </a:rPr>
              <a:t>, </a:t>
            </a:r>
            <a:r>
              <a:rPr lang="en-US" sz="2000">
                <a:latin typeface="Georgia" pitchFamily="18" charset="0"/>
              </a:rPr>
              <a:t>cos </a:t>
            </a:r>
            <a:r>
              <a:rPr lang="ru-RU" sz="2000">
                <a:latin typeface="Georgia" pitchFamily="18" charset="0"/>
                <a:sym typeface="Symbol" pitchFamily="18" charset="2"/>
              </a:rPr>
              <a:t></a:t>
            </a:r>
            <a:r>
              <a:rPr lang="ru-RU" sz="2000">
                <a:latin typeface="Georgia" pitchFamily="18" charset="0"/>
              </a:rPr>
              <a:t> = </a:t>
            </a:r>
            <a:r>
              <a:rPr lang="en-US" sz="2000">
                <a:latin typeface="Georgia" pitchFamily="18" charset="0"/>
              </a:rPr>
              <a:t>x</a:t>
            </a:r>
            <a:r>
              <a:rPr lang="ru-RU" sz="2000">
                <a:latin typeface="Georgia" pitchFamily="18" charset="0"/>
              </a:rPr>
              <a:t>   </a:t>
            </a:r>
          </a:p>
          <a:p>
            <a:r>
              <a:rPr lang="ru-RU" sz="2000">
                <a:latin typeface="Georgia" pitchFamily="18" charset="0"/>
              </a:rPr>
              <a:t>М</a:t>
            </a:r>
            <a:r>
              <a:rPr lang="en-US" sz="2000">
                <a:latin typeface="Georgia" pitchFamily="18" charset="0"/>
              </a:rPr>
              <a:t>(cos </a:t>
            </a:r>
            <a:r>
              <a:rPr lang="ru-RU" sz="2000">
                <a:latin typeface="Georgia" pitchFamily="18" charset="0"/>
                <a:sym typeface="Symbol" pitchFamily="18" charset="2"/>
              </a:rPr>
              <a:t></a:t>
            </a:r>
            <a:r>
              <a:rPr lang="en-US" sz="2000">
                <a:latin typeface="Georgia" pitchFamily="18" charset="0"/>
              </a:rPr>
              <a:t>; sin </a:t>
            </a:r>
            <a:r>
              <a:rPr lang="ru-RU" sz="2000">
                <a:latin typeface="Georgia" pitchFamily="18" charset="0"/>
                <a:sym typeface="Symbol" pitchFamily="18" charset="2"/>
              </a:rPr>
              <a:t></a:t>
            </a:r>
            <a:r>
              <a:rPr lang="en-US" sz="2000">
                <a:latin typeface="Georgia" pitchFamily="18" charset="0"/>
              </a:rPr>
              <a:t>),</a:t>
            </a:r>
            <a:r>
              <a:rPr lang="ru-RU" sz="2000">
                <a:latin typeface="Georgia" pitchFamily="18" charset="0"/>
              </a:rPr>
              <a:t>   </a:t>
            </a:r>
            <a:r>
              <a:rPr lang="en-US" sz="2000">
                <a:latin typeface="Georgia" pitchFamily="18" charset="0"/>
              </a:rPr>
              <a:t> </a:t>
            </a:r>
            <a:r>
              <a:rPr lang="ru-RU" sz="2000">
                <a:latin typeface="Georgia" pitchFamily="18" charset="0"/>
              </a:rPr>
              <a:t>   </a:t>
            </a:r>
            <a:r>
              <a:rPr lang="en-US" sz="2000">
                <a:latin typeface="Georgia" pitchFamily="18" charset="0"/>
              </a:rPr>
              <a:t>(cos </a:t>
            </a:r>
            <a:r>
              <a:rPr lang="en-US" sz="2000">
                <a:latin typeface="Georgia" pitchFamily="18" charset="0"/>
                <a:sym typeface="Symbol" pitchFamily="18" charset="2"/>
              </a:rPr>
              <a:t></a:t>
            </a:r>
            <a:r>
              <a:rPr lang="en-US" sz="2000">
                <a:latin typeface="Georgia" pitchFamily="18" charset="0"/>
              </a:rPr>
              <a:t>; sin </a:t>
            </a:r>
            <a:r>
              <a:rPr lang="en-US" sz="2000">
                <a:latin typeface="Georgia" pitchFamily="18" charset="0"/>
                <a:sym typeface="Symbol" pitchFamily="18" charset="2"/>
              </a:rPr>
              <a:t></a:t>
            </a:r>
            <a:r>
              <a:rPr lang="en-US" sz="2000">
                <a:latin typeface="Georgia" pitchFamily="18" charset="0"/>
              </a:rPr>
              <a:t>),</a:t>
            </a:r>
            <a:r>
              <a:rPr lang="ru-RU" sz="2000">
                <a:latin typeface="Georgia" pitchFamily="18" charset="0"/>
              </a:rPr>
              <a:t>   </a:t>
            </a:r>
            <a:r>
              <a:rPr lang="en-US" sz="2000">
                <a:latin typeface="Georgia" pitchFamily="18" charset="0"/>
              </a:rPr>
              <a:t>  (</a:t>
            </a:r>
            <a:r>
              <a:rPr lang="ru-RU" sz="2000">
                <a:latin typeface="Georgia" pitchFamily="18" charset="0"/>
              </a:rPr>
              <a:t>х</a:t>
            </a:r>
            <a:r>
              <a:rPr lang="en-US" sz="2000">
                <a:latin typeface="Georgia" pitchFamily="18" charset="0"/>
              </a:rPr>
              <a:t>;</a:t>
            </a:r>
            <a:r>
              <a:rPr lang="ru-RU" sz="2000">
                <a:latin typeface="Georgia" pitchFamily="18" charset="0"/>
              </a:rPr>
              <a:t>у</a:t>
            </a:r>
            <a:r>
              <a:rPr lang="en-US" sz="2000">
                <a:latin typeface="Georgia" pitchFamily="18" charset="0"/>
              </a:rPr>
              <a:t>)</a:t>
            </a:r>
            <a:endParaRPr lang="ru-RU" sz="2000">
              <a:latin typeface="Georgia" pitchFamily="18" charset="0"/>
            </a:endParaRPr>
          </a:p>
          <a:p>
            <a:endParaRPr lang="ru-RU" sz="2000">
              <a:latin typeface="Georgia" pitchFamily="18" charset="0"/>
            </a:endParaRPr>
          </a:p>
          <a:p>
            <a:r>
              <a:rPr lang="ru-RU" sz="2000">
                <a:latin typeface="Georgia" pitchFamily="18" charset="0"/>
              </a:rPr>
              <a:t>По лемме о коллинеарных векторах</a:t>
            </a:r>
          </a:p>
          <a:p>
            <a:r>
              <a:rPr lang="ru-RU" sz="2000">
                <a:latin typeface="Georgia" pitchFamily="18" charset="0"/>
              </a:rPr>
              <a:t>    = ОА∙      ,   поэтому </a:t>
            </a:r>
          </a:p>
          <a:p>
            <a:r>
              <a:rPr lang="en-US" sz="2000">
                <a:latin typeface="Georgia" pitchFamily="18" charset="0"/>
              </a:rPr>
              <a:t>x = </a:t>
            </a:r>
            <a:r>
              <a:rPr lang="ru-RU" sz="2000">
                <a:latin typeface="Georgia" pitchFamily="18" charset="0"/>
              </a:rPr>
              <a:t>ОА</a:t>
            </a:r>
            <a:r>
              <a:rPr lang="en-US" sz="2000">
                <a:latin typeface="Georgia" pitchFamily="18" charset="0"/>
              </a:rPr>
              <a:t> ∙ cos </a:t>
            </a:r>
            <a:r>
              <a:rPr lang="en-US" sz="2000">
                <a:latin typeface="Georgia" pitchFamily="18" charset="0"/>
                <a:sym typeface="Symbol" pitchFamily="18" charset="2"/>
              </a:rPr>
              <a:t></a:t>
            </a:r>
            <a:r>
              <a:rPr lang="en-US" sz="2000">
                <a:latin typeface="Georgia" pitchFamily="18" charset="0"/>
              </a:rPr>
              <a:t>,</a:t>
            </a:r>
            <a:endParaRPr lang="ru-RU" sz="2000">
              <a:latin typeface="Georgia" pitchFamily="18" charset="0"/>
            </a:endParaRPr>
          </a:p>
          <a:p>
            <a:r>
              <a:rPr lang="en-US" sz="2000">
                <a:latin typeface="Georgia" pitchFamily="18" charset="0"/>
              </a:rPr>
              <a:t>y = OA ∙ sin </a:t>
            </a:r>
            <a:r>
              <a:rPr lang="en-US" sz="2000">
                <a:latin typeface="Georgia" pitchFamily="18" charset="0"/>
                <a:sym typeface="Symbol" pitchFamily="18" charset="2"/>
              </a:rPr>
              <a:t></a:t>
            </a:r>
            <a:r>
              <a:rPr lang="en-US" sz="2000">
                <a:latin typeface="Georgia" pitchFamily="18" charset="0"/>
              </a:rPr>
              <a:t>.</a:t>
            </a:r>
            <a:endParaRPr lang="ru-RU" sz="2000">
              <a:latin typeface="Georgia" pitchFamily="18" charset="0"/>
            </a:endParaRPr>
          </a:p>
        </p:txBody>
      </p:sp>
      <p:sp>
        <p:nvSpPr>
          <p:cNvPr id="2458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4582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1863" y="3573463"/>
            <a:ext cx="311150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4584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85113" y="3573463"/>
            <a:ext cx="284162" cy="30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4586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2088" y="4437063"/>
            <a:ext cx="350837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4588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825" y="4437063"/>
            <a:ext cx="3587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836712"/>
            <a:ext cx="791755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Домашнее задание</a:t>
            </a:r>
          </a:p>
        </p:txBody>
      </p:sp>
      <p:sp>
        <p:nvSpPr>
          <p:cNvPr id="25602" name="TextBox 4"/>
          <p:cNvSpPr txBox="1">
            <a:spLocks noChangeArrowheads="1"/>
          </p:cNvSpPr>
          <p:nvPr/>
        </p:nvSpPr>
        <p:spPr bwMode="auto">
          <a:xfrm>
            <a:off x="250825" y="2276475"/>
            <a:ext cx="86423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chemeClr val="accent1"/>
                </a:solidFill>
                <a:latin typeface="Georgia" pitchFamily="18" charset="0"/>
              </a:rPr>
              <a:t>§1, пп. 93 - 95, №№ 1014, 1015 (б, г)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Прямоугольник 3"/>
          <p:cNvPicPr>
            <a:picLocks noChangeArrowheads="1"/>
          </p:cNvPicPr>
          <p:nvPr/>
        </p:nvPicPr>
        <p:blipFill>
          <a:blip r:embed="rId2" cstate="print">
            <a:lum bright="-20000"/>
          </a:blip>
          <a:srcRect/>
          <a:stretch>
            <a:fillRect/>
          </a:stretch>
        </p:blipFill>
        <p:spPr bwMode="auto">
          <a:xfrm>
            <a:off x="1042988" y="2492375"/>
            <a:ext cx="7126287" cy="26463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Box 3"/>
          <p:cNvSpPr txBox="1">
            <a:spLocks noChangeArrowheads="1"/>
          </p:cNvSpPr>
          <p:nvPr/>
        </p:nvSpPr>
        <p:spPr bwMode="auto">
          <a:xfrm>
            <a:off x="0" y="671513"/>
            <a:ext cx="9144000" cy="618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Georgia" pitchFamily="18" charset="0"/>
              </a:rPr>
              <a:t>Используемые источники:</a:t>
            </a:r>
            <a:endParaRPr lang="ru-RU" sz="2200">
              <a:latin typeface="Georgia" pitchFamily="18" charset="0"/>
            </a:endParaRPr>
          </a:p>
          <a:p>
            <a:r>
              <a:rPr lang="ru-RU" sz="2200">
                <a:latin typeface="Georgia" pitchFamily="18" charset="0"/>
              </a:rPr>
              <a:t>1) Атанасян, Л. С. Геометрия 7-9 классы: учеб. для общеобразовательных учреждений / Л. С. Атанасян, В. Ф. Бутузов, С. Б. Кадомцев и др. – 20-е изд. –М. : Просвещение, 2012. – 384 с. : ил.;</a:t>
            </a:r>
          </a:p>
          <a:p>
            <a:r>
              <a:rPr lang="ru-RU" sz="2200">
                <a:latin typeface="Georgia" pitchFamily="18" charset="0"/>
              </a:rPr>
              <a:t>2) Саранцев, Г. И. «Методика обучения математике в средней школе: Учебное пособие для студентов мат. спец. педвузов и университетов» / Г. И. Саранцев.  –  М. : Просвещение, 2002. – 224 с.;</a:t>
            </a:r>
          </a:p>
          <a:p>
            <a:r>
              <a:rPr lang="ru-RU" sz="2200">
                <a:latin typeface="Georgia" pitchFamily="18" charset="0"/>
              </a:rPr>
              <a:t>3) Внеклассный урок – http://raal100.narod2.ru/geometriya/sinus_kosinus_tangens/</a:t>
            </a:r>
          </a:p>
          <a:p>
            <a:r>
              <a:rPr lang="ru-RU" sz="2200">
                <a:latin typeface="Georgia" pitchFamily="18" charset="0"/>
              </a:rPr>
              <a:t>4) Тригонометрическая таблица – http://www.ankolpakov.ru/wp-content/uploads/2012/08/Таблица–значений–тригонометрических–функций.gif;</a:t>
            </a:r>
          </a:p>
          <a:p>
            <a:r>
              <a:rPr lang="ru-RU" sz="2200">
                <a:latin typeface="Georgia" pitchFamily="18" charset="0"/>
              </a:rPr>
              <a:t>5) Рисунок «Знаки тригонометрических функций» – http://www.dpva.info/Guide/GuideMathematics/GuideMathematicsFiguresTables/TrygynometricsSigns/</a:t>
            </a:r>
          </a:p>
          <a:p>
            <a:endParaRPr lang="ru-RU" sz="220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Рисунок 3" descr="http://raal100.narod2.ru/geometriya/sinus_kosinus_tangens/sin_i_cos_v_treugolnike.png?rand=13761498507178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549275"/>
            <a:ext cx="3527425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extBox 4"/>
          <p:cNvSpPr txBox="1">
            <a:spLocks noChangeArrowheads="1"/>
          </p:cNvSpPr>
          <p:nvPr/>
        </p:nvSpPr>
        <p:spPr bwMode="auto">
          <a:xfrm>
            <a:off x="395288" y="3141663"/>
            <a:ext cx="80645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Georgia" pitchFamily="18" charset="0"/>
              </a:rPr>
              <a:t>                                           Найти:  </a:t>
            </a:r>
            <a:endParaRPr lang="en-US" sz="2400" b="1">
              <a:latin typeface="Georgia" pitchFamily="18" charset="0"/>
            </a:endParaRPr>
          </a:p>
          <a:p>
            <a:r>
              <a:rPr lang="ru-RU" sz="2400" b="1">
                <a:solidFill>
                  <a:srgbClr val="0070C0"/>
                </a:solidFill>
                <a:latin typeface="Georgia" pitchFamily="18" charset="0"/>
              </a:rPr>
              <a:t>  1 вариант                                                    2 вариант </a:t>
            </a:r>
          </a:p>
          <a:p>
            <a:r>
              <a:rPr lang="ru-RU" sz="2400" b="1">
                <a:solidFill>
                  <a:srgbClr val="0070C0"/>
                </a:solidFill>
                <a:latin typeface="Georgia" pitchFamily="18" charset="0"/>
              </a:rPr>
              <a:t> </a:t>
            </a:r>
          </a:p>
          <a:p>
            <a:r>
              <a:rPr lang="ru-RU" sz="2400">
                <a:latin typeface="Georgia" pitchFamily="18" charset="0"/>
              </a:rPr>
              <a:t>    </a:t>
            </a:r>
            <a:r>
              <a:rPr lang="en-US" sz="2400">
                <a:latin typeface="Georgia" pitchFamily="18" charset="0"/>
              </a:rPr>
              <a:t>sin</a:t>
            </a:r>
            <a:r>
              <a:rPr lang="en-US" sz="2400">
                <a:latin typeface="Georgia" pitchFamily="18" charset="0"/>
                <a:sym typeface="Symbol" pitchFamily="18" charset="2"/>
              </a:rPr>
              <a:t></a:t>
            </a:r>
            <a:r>
              <a:rPr lang="en-US" sz="2400">
                <a:latin typeface="Georgia" pitchFamily="18" charset="0"/>
              </a:rPr>
              <a:t> A</a:t>
            </a:r>
            <a:r>
              <a:rPr lang="ru-RU" sz="2400">
                <a:latin typeface="Georgia" pitchFamily="18" charset="0"/>
              </a:rPr>
              <a:t>                                                                 </a:t>
            </a:r>
            <a:r>
              <a:rPr lang="en-US" sz="2400">
                <a:latin typeface="Georgia" pitchFamily="18" charset="0"/>
              </a:rPr>
              <a:t> cos</a:t>
            </a:r>
            <a:r>
              <a:rPr lang="en-US" sz="2400">
                <a:latin typeface="Georgia" pitchFamily="18" charset="0"/>
                <a:sym typeface="Symbol" pitchFamily="18" charset="2"/>
              </a:rPr>
              <a:t></a:t>
            </a:r>
            <a:r>
              <a:rPr lang="en-US" sz="2400">
                <a:latin typeface="Georgia" pitchFamily="18" charset="0"/>
              </a:rPr>
              <a:t> B</a:t>
            </a:r>
            <a:endParaRPr lang="ru-RU" sz="2400">
              <a:latin typeface="Georgia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339975" y="5157788"/>
            <a:ext cx="403225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Georgia" pitchFamily="18" charset="0"/>
              </a:rPr>
              <a:t>sin</a:t>
            </a:r>
            <a:r>
              <a:rPr lang="ru-RU" sz="2800" b="1">
                <a:latin typeface="Georgia" pitchFamily="18" charset="0"/>
              </a:rPr>
              <a:t> 30º = </a:t>
            </a:r>
            <a:r>
              <a:rPr lang="en-US" sz="2800" b="1">
                <a:latin typeface="Georgia" pitchFamily="18" charset="0"/>
              </a:rPr>
              <a:t>cos</a:t>
            </a:r>
            <a:r>
              <a:rPr lang="ru-RU" sz="2800" b="1">
                <a:latin typeface="Georgia" pitchFamily="18" charset="0"/>
              </a:rPr>
              <a:t> 60º =</a:t>
            </a:r>
          </a:p>
          <a:p>
            <a:endParaRPr lang="ru-RU" sz="2800" b="1">
              <a:latin typeface="Georgia" pitchFamily="18" charset="0"/>
            </a:endParaRPr>
          </a:p>
        </p:txBody>
      </p:sp>
      <p:sp>
        <p:nvSpPr>
          <p:cNvPr id="1434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1863" y="5013325"/>
            <a:ext cx="173037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692150"/>
            <a:ext cx="8135937" cy="72072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Единичная полуокружность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5362" name="Рисунок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638" y="3429000"/>
            <a:ext cx="4697412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 rot="10800000" flipH="1" flipV="1">
            <a:off x="539750" y="1700213"/>
            <a:ext cx="8064500" cy="16621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Определение.  </a:t>
            </a:r>
            <a:r>
              <a:rPr lang="ru-RU" sz="2800" dirty="0">
                <a:solidFill>
                  <a:schemeClr val="tx1"/>
                </a:solidFill>
              </a:rPr>
              <a:t>Полуокружность называется </a:t>
            </a:r>
            <a:r>
              <a:rPr lang="ru-RU" sz="2800" b="1" dirty="0">
                <a:solidFill>
                  <a:schemeClr val="tx2"/>
                </a:solidFill>
              </a:rPr>
              <a:t>единичной</a:t>
            </a:r>
            <a:r>
              <a:rPr lang="ru-RU" sz="2800" dirty="0">
                <a:solidFill>
                  <a:schemeClr val="tx1"/>
                </a:solidFill>
              </a:rPr>
              <a:t>, если ее центр находится в начале координат, а радиус равен 1.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2205038"/>
            <a:ext cx="4049712" cy="269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240670" y="476672"/>
            <a:ext cx="4193776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Синус, косинус,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 тангенс угла</a:t>
            </a:r>
          </a:p>
        </p:txBody>
      </p:sp>
      <p:sp>
        <p:nvSpPr>
          <p:cNvPr id="16387" name="TextBox 5"/>
          <p:cNvSpPr txBox="1">
            <a:spLocks noChangeArrowheads="1"/>
          </p:cNvSpPr>
          <p:nvPr/>
        </p:nvSpPr>
        <p:spPr bwMode="auto">
          <a:xfrm>
            <a:off x="4211638" y="1989138"/>
            <a:ext cx="4681537" cy="498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tx2"/>
                </a:solidFill>
                <a:latin typeface="Georgia" pitchFamily="18" charset="0"/>
              </a:rPr>
              <a:t>Синус угла </a:t>
            </a:r>
            <a:r>
              <a:rPr lang="ru-RU" sz="2400">
                <a:latin typeface="Georgia" pitchFamily="18" charset="0"/>
              </a:rPr>
              <a:t>– ордината у точки М</a:t>
            </a:r>
          </a:p>
          <a:p>
            <a:r>
              <a:rPr lang="en-US" sz="2400">
                <a:latin typeface="Georgia" pitchFamily="18" charset="0"/>
              </a:rPr>
              <a:t>sin </a:t>
            </a:r>
            <a:r>
              <a:rPr lang="ru-RU" sz="2400">
                <a:latin typeface="Georgia" pitchFamily="18" charset="0"/>
                <a:sym typeface="Symbol" pitchFamily="18" charset="2"/>
              </a:rPr>
              <a:t></a:t>
            </a:r>
            <a:r>
              <a:rPr lang="en-US" sz="2400">
                <a:latin typeface="Georgia" pitchFamily="18" charset="0"/>
              </a:rPr>
              <a:t> =  </a:t>
            </a:r>
            <a:r>
              <a:rPr lang="ru-RU" sz="2400">
                <a:latin typeface="Georgia" pitchFamily="18" charset="0"/>
              </a:rPr>
              <a:t>      , </a:t>
            </a:r>
            <a:r>
              <a:rPr lang="en-US" sz="2400">
                <a:latin typeface="Georgia" pitchFamily="18" charset="0"/>
              </a:rPr>
              <a:t>MD</a:t>
            </a:r>
            <a:r>
              <a:rPr lang="ru-RU" sz="2400">
                <a:latin typeface="Georgia" pitchFamily="18" charset="0"/>
              </a:rPr>
              <a:t> = </a:t>
            </a:r>
            <a:r>
              <a:rPr lang="en-US" sz="2400">
                <a:latin typeface="Georgia" pitchFamily="18" charset="0"/>
              </a:rPr>
              <a:t>y</a:t>
            </a:r>
            <a:r>
              <a:rPr lang="ru-RU" sz="2400">
                <a:latin typeface="Georgia" pitchFamily="18" charset="0"/>
              </a:rPr>
              <a:t>, </a:t>
            </a:r>
            <a:r>
              <a:rPr lang="en-US" sz="2400">
                <a:latin typeface="Georgia" pitchFamily="18" charset="0"/>
              </a:rPr>
              <a:t>sin </a:t>
            </a:r>
            <a:r>
              <a:rPr lang="ru-RU" sz="2400">
                <a:latin typeface="Georgia" pitchFamily="18" charset="0"/>
                <a:sym typeface="Symbol" pitchFamily="18" charset="2"/>
              </a:rPr>
              <a:t></a:t>
            </a:r>
            <a:r>
              <a:rPr lang="ru-RU" sz="2400">
                <a:latin typeface="Georgia" pitchFamily="18" charset="0"/>
              </a:rPr>
              <a:t> = </a:t>
            </a:r>
            <a:r>
              <a:rPr lang="en-US" sz="2400">
                <a:latin typeface="Georgia" pitchFamily="18" charset="0"/>
              </a:rPr>
              <a:t>y</a:t>
            </a:r>
            <a:r>
              <a:rPr lang="ru-RU" sz="2400">
                <a:latin typeface="Georgia" pitchFamily="18" charset="0"/>
              </a:rPr>
              <a:t>.</a:t>
            </a:r>
          </a:p>
          <a:p>
            <a:endParaRPr lang="ru-RU" sz="2400">
              <a:latin typeface="Georgia" pitchFamily="18" charset="0"/>
            </a:endParaRPr>
          </a:p>
          <a:p>
            <a:r>
              <a:rPr lang="ru-RU" sz="2400" b="1">
                <a:solidFill>
                  <a:schemeClr val="tx2"/>
                </a:solidFill>
                <a:latin typeface="Georgia" pitchFamily="18" charset="0"/>
              </a:rPr>
              <a:t>Косинус угла </a:t>
            </a:r>
            <a:r>
              <a:rPr lang="ru-RU" sz="2400">
                <a:latin typeface="Georgia" pitchFamily="18" charset="0"/>
              </a:rPr>
              <a:t>– абсцисса х точки М</a:t>
            </a:r>
          </a:p>
          <a:p>
            <a:r>
              <a:rPr lang="en-US" sz="2400">
                <a:latin typeface="Georgia" pitchFamily="18" charset="0"/>
              </a:rPr>
              <a:t>cos </a:t>
            </a:r>
            <a:r>
              <a:rPr lang="ru-RU" sz="2400">
                <a:latin typeface="Georgia" pitchFamily="18" charset="0"/>
                <a:sym typeface="Symbol" pitchFamily="18" charset="2"/>
              </a:rPr>
              <a:t></a:t>
            </a:r>
            <a:r>
              <a:rPr lang="en-US" sz="2400">
                <a:latin typeface="Georgia" pitchFamily="18" charset="0"/>
              </a:rPr>
              <a:t> = </a:t>
            </a:r>
            <a:r>
              <a:rPr lang="ru-RU" sz="2400">
                <a:latin typeface="Georgia" pitchFamily="18" charset="0"/>
              </a:rPr>
              <a:t>      , </a:t>
            </a:r>
            <a:r>
              <a:rPr lang="en-US" sz="2400">
                <a:latin typeface="Georgia" pitchFamily="18" charset="0"/>
              </a:rPr>
              <a:t>OD</a:t>
            </a:r>
            <a:r>
              <a:rPr lang="ru-RU" sz="2400">
                <a:latin typeface="Georgia" pitchFamily="18" charset="0"/>
              </a:rPr>
              <a:t> = </a:t>
            </a:r>
            <a:r>
              <a:rPr lang="en-US" sz="2400">
                <a:latin typeface="Georgia" pitchFamily="18" charset="0"/>
              </a:rPr>
              <a:t>x</a:t>
            </a:r>
            <a:r>
              <a:rPr lang="ru-RU" sz="2400">
                <a:latin typeface="Georgia" pitchFamily="18" charset="0"/>
              </a:rPr>
              <a:t>, </a:t>
            </a:r>
            <a:r>
              <a:rPr lang="en-US" sz="2400">
                <a:latin typeface="Georgia" pitchFamily="18" charset="0"/>
              </a:rPr>
              <a:t>cos </a:t>
            </a:r>
            <a:r>
              <a:rPr lang="ru-RU" sz="2400">
                <a:latin typeface="Georgia" pitchFamily="18" charset="0"/>
                <a:sym typeface="Symbol" pitchFamily="18" charset="2"/>
              </a:rPr>
              <a:t></a:t>
            </a:r>
            <a:r>
              <a:rPr lang="ru-RU" sz="2400">
                <a:latin typeface="Georgia" pitchFamily="18" charset="0"/>
              </a:rPr>
              <a:t> = </a:t>
            </a:r>
            <a:r>
              <a:rPr lang="en-US" sz="2400">
                <a:latin typeface="Georgia" pitchFamily="18" charset="0"/>
              </a:rPr>
              <a:t>x</a:t>
            </a:r>
            <a:r>
              <a:rPr lang="ru-RU" sz="2400">
                <a:latin typeface="Georgia" pitchFamily="18" charset="0"/>
              </a:rPr>
              <a:t>.</a:t>
            </a:r>
          </a:p>
          <a:p>
            <a:endParaRPr lang="ru-RU" sz="2400">
              <a:latin typeface="Georgia" pitchFamily="18" charset="0"/>
            </a:endParaRPr>
          </a:p>
          <a:p>
            <a:r>
              <a:rPr lang="ru-RU" sz="2400" b="1">
                <a:solidFill>
                  <a:schemeClr val="tx2"/>
                </a:solidFill>
                <a:latin typeface="Georgia" pitchFamily="18" charset="0"/>
              </a:rPr>
              <a:t>Тангенс, катангенс угла</a:t>
            </a:r>
          </a:p>
          <a:p>
            <a:endParaRPr lang="ru-RU" sz="2400">
              <a:latin typeface="Georgia" pitchFamily="18" charset="0"/>
            </a:endParaRPr>
          </a:p>
          <a:p>
            <a:r>
              <a:rPr lang="ru-RU" sz="2400">
                <a:latin typeface="Georgia" pitchFamily="18" charset="0"/>
              </a:rPr>
              <a:t>Т. к. </a:t>
            </a:r>
            <a:r>
              <a:rPr lang="en-US" sz="2400">
                <a:latin typeface="Georgia" pitchFamily="18" charset="0"/>
              </a:rPr>
              <a:t>tg</a:t>
            </a:r>
            <a:r>
              <a:rPr lang="ru-RU" sz="2400">
                <a:latin typeface="Georgia" pitchFamily="18" charset="0"/>
              </a:rPr>
              <a:t> =     , </a:t>
            </a:r>
            <a:r>
              <a:rPr lang="ru-RU" sz="2400">
                <a:latin typeface="Georgia" pitchFamily="18" charset="0"/>
                <a:sym typeface="Symbol" pitchFamily="18" charset="2"/>
              </a:rPr>
              <a:t></a:t>
            </a:r>
            <a:r>
              <a:rPr lang="ru-RU" sz="2400">
                <a:latin typeface="Georgia" pitchFamily="18" charset="0"/>
              </a:rPr>
              <a:t>  </a:t>
            </a:r>
            <a:r>
              <a:rPr lang="en-US" sz="2400">
                <a:latin typeface="Georgia" pitchFamily="18" charset="0"/>
              </a:rPr>
              <a:t>tg</a:t>
            </a:r>
            <a:r>
              <a:rPr lang="ru-RU" sz="2400">
                <a:latin typeface="Georgia" pitchFamily="18" charset="0"/>
              </a:rPr>
              <a:t> =        , ctg =  </a:t>
            </a:r>
          </a:p>
          <a:p>
            <a:endParaRPr lang="ru-RU">
              <a:latin typeface="Georgia" pitchFamily="18" charset="0"/>
            </a:endParaRPr>
          </a:p>
          <a:p>
            <a:endParaRPr lang="ru-RU">
              <a:latin typeface="Georgia" pitchFamily="18" charset="0"/>
            </a:endParaRPr>
          </a:p>
          <a:p>
            <a:endParaRPr lang="ru-RU">
              <a:latin typeface="Georgia" pitchFamily="18" charset="0"/>
            </a:endParaRPr>
          </a:p>
        </p:txBody>
      </p:sp>
      <p:sp>
        <p:nvSpPr>
          <p:cNvPr id="1638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638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725" y="2708275"/>
            <a:ext cx="276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6391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725" y="4221163"/>
            <a:ext cx="2762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6393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063" y="5732463"/>
            <a:ext cx="144462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6395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48488" y="5661025"/>
            <a:ext cx="390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6" name="TextBox 14"/>
          <p:cNvSpPr txBox="1">
            <a:spLocks noChangeArrowheads="1"/>
          </p:cNvSpPr>
          <p:nvPr/>
        </p:nvSpPr>
        <p:spPr bwMode="auto">
          <a:xfrm>
            <a:off x="250825" y="5157788"/>
            <a:ext cx="324167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Georgia" pitchFamily="18" charset="0"/>
              </a:rPr>
              <a:t>0</a:t>
            </a:r>
            <a:r>
              <a:rPr lang="ru-RU" sz="2800">
                <a:latin typeface="Georgia" pitchFamily="18" charset="0"/>
                <a:sym typeface="Symbol" pitchFamily="18" charset="2"/>
              </a:rPr>
              <a:t></a:t>
            </a:r>
            <a:r>
              <a:rPr lang="ru-RU" sz="2800">
                <a:latin typeface="Georgia" pitchFamily="18" charset="0"/>
              </a:rPr>
              <a:t> ≤ </a:t>
            </a:r>
            <a:r>
              <a:rPr lang="ru-RU" sz="2800">
                <a:latin typeface="Georgia" pitchFamily="18" charset="0"/>
                <a:sym typeface="Symbol" pitchFamily="18" charset="2"/>
              </a:rPr>
              <a:t></a:t>
            </a:r>
            <a:r>
              <a:rPr lang="ru-RU" sz="2800">
                <a:latin typeface="Georgia" pitchFamily="18" charset="0"/>
              </a:rPr>
              <a:t> ≤ 180</a:t>
            </a:r>
            <a:r>
              <a:rPr lang="ru-RU" sz="2800">
                <a:latin typeface="Georgia" pitchFamily="18" charset="0"/>
                <a:sym typeface="Symbol" pitchFamily="18" charset="2"/>
              </a:rPr>
              <a:t></a:t>
            </a:r>
            <a:r>
              <a:rPr lang="ru-RU" sz="2800">
                <a:latin typeface="Georgia" pitchFamily="18" charset="0"/>
              </a:rPr>
              <a:t> </a:t>
            </a:r>
          </a:p>
        </p:txBody>
      </p:sp>
      <p:sp>
        <p:nvSpPr>
          <p:cNvPr id="1639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6398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16913" y="5732463"/>
            <a:ext cx="3905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2205038"/>
            <a:ext cx="4049712" cy="269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240670" y="476672"/>
            <a:ext cx="4193776" cy="1200329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Синус, косинус,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 тангенс угла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56100" y="2060575"/>
            <a:ext cx="4392613" cy="4278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Так как координаты (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х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; у) заключены в промежутках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0 ≤ у ≤ 1, - 1 ≤ </a:t>
            </a:r>
            <a:r>
              <a:rPr lang="ru-RU" sz="32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х</a:t>
            </a: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≤ 1,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то для любого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  <a:sym typeface="Symbol"/>
              </a:rPr>
              <a:t>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из промежутка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0</a:t>
            </a:r>
            <a:r>
              <a:rPr lang="ru-RU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  <a:sym typeface="Symbol"/>
              </a:rPr>
              <a:t></a:t>
            </a:r>
            <a:r>
              <a:rPr lang="ru-RU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≤ </a:t>
            </a:r>
            <a:r>
              <a:rPr lang="ru-RU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  <a:sym typeface="Symbol"/>
              </a:rPr>
              <a:t></a:t>
            </a:r>
            <a:r>
              <a:rPr lang="ru-RU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≤ 180</a:t>
            </a:r>
            <a:r>
              <a:rPr lang="ru-RU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  <a:sym typeface="Symbol"/>
              </a:rPr>
              <a:t></a:t>
            </a:r>
            <a:r>
              <a:rPr lang="ru-RU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справедливы неравенства: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0 ≤ </a:t>
            </a: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sin </a:t>
            </a: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  <a:sym typeface="Symbol"/>
              </a:rPr>
              <a:t></a:t>
            </a: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≤ 1,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- 1≤ </a:t>
            </a:r>
            <a:r>
              <a:rPr lang="en-US" sz="32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cos</a:t>
            </a: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  <a:sym typeface="Symbol"/>
              </a:rPr>
              <a:t></a:t>
            </a: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≤ 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5813" y="764704"/>
            <a:ext cx="7266733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Значения синуса и косинуса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для углов 0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Symbol"/>
              </a:rPr>
              <a:t>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90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Symbol"/>
              </a:rPr>
              <a:t>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и 180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Symbol"/>
              </a:rPr>
              <a:t>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27538" y="2349500"/>
            <a:ext cx="4248150" cy="41544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Так как точки А, С и </a:t>
            </a:r>
            <a:r>
              <a:rPr lang="en-US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B</a:t>
            </a:r>
            <a:r>
              <a:rPr lang="ru-RU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имеют координаты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А (1; 0), С (0; 1), В (-1; 0), то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sin 0</a:t>
            </a:r>
            <a:r>
              <a:rPr lang="en-US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  <a:sym typeface="Symbol"/>
              </a:rPr>
              <a:t></a:t>
            </a:r>
            <a:r>
              <a:rPr lang="en-US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= 0,</a:t>
            </a:r>
            <a:endParaRPr lang="ru-RU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sin 90</a:t>
            </a:r>
            <a:r>
              <a:rPr lang="en-US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  <a:sym typeface="Symbol"/>
              </a:rPr>
              <a:t></a:t>
            </a:r>
            <a:r>
              <a:rPr lang="en-US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= 1,</a:t>
            </a:r>
            <a:endParaRPr lang="ru-RU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sin 180</a:t>
            </a:r>
            <a:r>
              <a:rPr lang="en-US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  <a:sym typeface="Symbol"/>
              </a:rPr>
              <a:t></a:t>
            </a:r>
            <a:r>
              <a:rPr lang="en-US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= 0, </a:t>
            </a:r>
            <a:endParaRPr lang="ru-RU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cos</a:t>
            </a:r>
            <a:r>
              <a:rPr lang="en-US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0</a:t>
            </a:r>
            <a:r>
              <a:rPr lang="en-US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  <a:sym typeface="Symbol"/>
              </a:rPr>
              <a:t></a:t>
            </a:r>
            <a:r>
              <a:rPr lang="en-US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= 1, </a:t>
            </a:r>
            <a:endParaRPr lang="ru-RU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cos</a:t>
            </a:r>
            <a:r>
              <a:rPr lang="en-US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90</a:t>
            </a:r>
            <a:r>
              <a:rPr lang="en-US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  <a:sym typeface="Symbol"/>
              </a:rPr>
              <a:t></a:t>
            </a:r>
            <a:r>
              <a:rPr lang="en-US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= 0, </a:t>
            </a:r>
            <a:endParaRPr lang="ru-RU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cos</a:t>
            </a:r>
            <a:r>
              <a:rPr lang="en-US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180</a:t>
            </a:r>
            <a:r>
              <a:rPr lang="en-US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  <a:sym typeface="Symbol"/>
              </a:rPr>
              <a:t></a:t>
            </a:r>
            <a:r>
              <a:rPr lang="en-US" sz="24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= - 1</a:t>
            </a:r>
            <a:endParaRPr lang="ru-RU" sz="2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8435" name="Рисунок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492375"/>
            <a:ext cx="4049713" cy="269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3"/>
          <p:cNvSpPr txBox="1">
            <a:spLocks noChangeArrowheads="1"/>
          </p:cNvSpPr>
          <p:nvPr/>
        </p:nvSpPr>
        <p:spPr bwMode="auto">
          <a:xfrm>
            <a:off x="4500563" y="1916113"/>
            <a:ext cx="4643437" cy="467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Georgia" pitchFamily="18" charset="0"/>
              </a:rPr>
              <a:t>Т.к. </a:t>
            </a:r>
            <a:r>
              <a:rPr lang="en-US" sz="2800">
                <a:latin typeface="Georgia" pitchFamily="18" charset="0"/>
              </a:rPr>
              <a:t>tg</a:t>
            </a:r>
            <a:r>
              <a:rPr lang="ru-RU" sz="2800">
                <a:latin typeface="Georgia" pitchFamily="18" charset="0"/>
              </a:rPr>
              <a:t> =      , то при </a:t>
            </a:r>
            <a:r>
              <a:rPr lang="ru-RU" sz="2800">
                <a:latin typeface="Georgia" pitchFamily="18" charset="0"/>
                <a:sym typeface="Symbol" pitchFamily="18" charset="2"/>
              </a:rPr>
              <a:t></a:t>
            </a:r>
            <a:r>
              <a:rPr lang="ru-RU" sz="2800">
                <a:latin typeface="Georgia" pitchFamily="18" charset="0"/>
              </a:rPr>
              <a:t> = 90</a:t>
            </a:r>
            <a:r>
              <a:rPr lang="ru-RU" sz="2800">
                <a:latin typeface="Georgia" pitchFamily="18" charset="0"/>
                <a:sym typeface="Symbol" pitchFamily="18" charset="2"/>
              </a:rPr>
              <a:t></a:t>
            </a:r>
            <a:r>
              <a:rPr lang="ru-RU" sz="2800">
                <a:latin typeface="Georgia" pitchFamily="18" charset="0"/>
              </a:rPr>
              <a:t> тангенс угла </a:t>
            </a:r>
            <a:r>
              <a:rPr lang="ru-RU" sz="2800">
                <a:latin typeface="Georgia" pitchFamily="18" charset="0"/>
                <a:sym typeface="Symbol" pitchFamily="18" charset="2"/>
              </a:rPr>
              <a:t></a:t>
            </a:r>
            <a:r>
              <a:rPr lang="ru-RU" sz="2800">
                <a:latin typeface="Georgia" pitchFamily="18" charset="0"/>
              </a:rPr>
              <a:t> не определен. </a:t>
            </a:r>
          </a:p>
          <a:p>
            <a:r>
              <a:rPr lang="en-US" sz="2800" b="1">
                <a:solidFill>
                  <a:schemeClr val="accent1"/>
                </a:solidFill>
                <a:latin typeface="Georgia" pitchFamily="18" charset="0"/>
              </a:rPr>
              <a:t>tg</a:t>
            </a:r>
            <a:r>
              <a:rPr lang="ru-RU" sz="2800" b="1">
                <a:solidFill>
                  <a:schemeClr val="accent1"/>
                </a:solidFill>
                <a:latin typeface="Georgia" pitchFamily="18" charset="0"/>
              </a:rPr>
              <a:t> 0 </a:t>
            </a:r>
            <a:r>
              <a:rPr lang="en-US" sz="2800" b="1">
                <a:solidFill>
                  <a:schemeClr val="accent1"/>
                </a:solidFill>
                <a:latin typeface="Georgia" pitchFamily="18" charset="0"/>
                <a:sym typeface="Symbol" pitchFamily="18" charset="2"/>
              </a:rPr>
              <a:t></a:t>
            </a:r>
            <a:r>
              <a:rPr lang="ru-RU" sz="2800" b="1">
                <a:solidFill>
                  <a:schemeClr val="accent1"/>
                </a:solidFill>
                <a:latin typeface="Georgia" pitchFamily="18" charset="0"/>
              </a:rPr>
              <a:t> = 0, </a:t>
            </a:r>
            <a:r>
              <a:rPr lang="en-US" sz="2800" b="1">
                <a:solidFill>
                  <a:schemeClr val="accent1"/>
                </a:solidFill>
                <a:latin typeface="Georgia" pitchFamily="18" charset="0"/>
              </a:rPr>
              <a:t>tg</a:t>
            </a:r>
            <a:r>
              <a:rPr lang="ru-RU" sz="2800" b="1">
                <a:solidFill>
                  <a:schemeClr val="accent1"/>
                </a:solidFill>
                <a:latin typeface="Georgia" pitchFamily="18" charset="0"/>
              </a:rPr>
              <a:t> 180 </a:t>
            </a:r>
            <a:r>
              <a:rPr lang="en-US" sz="2800" b="1">
                <a:solidFill>
                  <a:schemeClr val="accent1"/>
                </a:solidFill>
                <a:latin typeface="Georgia" pitchFamily="18" charset="0"/>
                <a:sym typeface="Symbol" pitchFamily="18" charset="2"/>
              </a:rPr>
              <a:t></a:t>
            </a:r>
            <a:r>
              <a:rPr lang="ru-RU" sz="2800" b="1">
                <a:solidFill>
                  <a:schemeClr val="accent1"/>
                </a:solidFill>
                <a:latin typeface="Georgia" pitchFamily="18" charset="0"/>
              </a:rPr>
              <a:t> = 0.</a:t>
            </a:r>
          </a:p>
          <a:p>
            <a:endParaRPr lang="ru-RU" sz="2800">
              <a:latin typeface="Georgia" pitchFamily="18" charset="0"/>
            </a:endParaRPr>
          </a:p>
          <a:p>
            <a:r>
              <a:rPr lang="ru-RU" sz="2800">
                <a:latin typeface="Georgia" pitchFamily="18" charset="0"/>
              </a:rPr>
              <a:t>Т.к. </a:t>
            </a:r>
            <a:r>
              <a:rPr lang="en-US" sz="2800">
                <a:latin typeface="Georgia" pitchFamily="18" charset="0"/>
              </a:rPr>
              <a:t>ctg</a:t>
            </a:r>
            <a:r>
              <a:rPr lang="ru-RU" sz="2800">
                <a:latin typeface="Georgia" pitchFamily="18" charset="0"/>
              </a:rPr>
              <a:t> =      , то при </a:t>
            </a:r>
            <a:r>
              <a:rPr lang="ru-RU" sz="2800">
                <a:latin typeface="Georgia" pitchFamily="18" charset="0"/>
                <a:sym typeface="Symbol" pitchFamily="18" charset="2"/>
              </a:rPr>
              <a:t></a:t>
            </a:r>
            <a:r>
              <a:rPr lang="ru-RU" sz="2800">
                <a:latin typeface="Georgia" pitchFamily="18" charset="0"/>
              </a:rPr>
              <a:t> = 0</a:t>
            </a:r>
            <a:r>
              <a:rPr lang="ru-RU" sz="2800">
                <a:latin typeface="Georgia" pitchFamily="18" charset="0"/>
                <a:sym typeface="Symbol" pitchFamily="18" charset="2"/>
              </a:rPr>
              <a:t></a:t>
            </a:r>
            <a:r>
              <a:rPr lang="ru-RU" sz="2800">
                <a:latin typeface="Georgia" pitchFamily="18" charset="0"/>
              </a:rPr>
              <a:t>, </a:t>
            </a:r>
            <a:r>
              <a:rPr lang="ru-RU" sz="2800">
                <a:latin typeface="Georgia" pitchFamily="18" charset="0"/>
                <a:sym typeface="Symbol" pitchFamily="18" charset="2"/>
              </a:rPr>
              <a:t></a:t>
            </a:r>
            <a:r>
              <a:rPr lang="ru-RU" sz="2800">
                <a:latin typeface="Georgia" pitchFamily="18" charset="0"/>
              </a:rPr>
              <a:t> =  180 </a:t>
            </a:r>
            <a:r>
              <a:rPr lang="ru-RU" sz="2800">
                <a:latin typeface="Georgia" pitchFamily="18" charset="0"/>
                <a:sym typeface="Symbol" pitchFamily="18" charset="2"/>
              </a:rPr>
              <a:t></a:t>
            </a:r>
            <a:r>
              <a:rPr lang="ru-RU" sz="2800">
                <a:latin typeface="Georgia" pitchFamily="18" charset="0"/>
              </a:rPr>
              <a:t>  катангенс угла </a:t>
            </a:r>
            <a:r>
              <a:rPr lang="ru-RU" sz="2800">
                <a:latin typeface="Georgia" pitchFamily="18" charset="0"/>
                <a:sym typeface="Symbol" pitchFamily="18" charset="2"/>
              </a:rPr>
              <a:t></a:t>
            </a:r>
            <a:r>
              <a:rPr lang="ru-RU" sz="2800">
                <a:latin typeface="Georgia" pitchFamily="18" charset="0"/>
              </a:rPr>
              <a:t> не определен</a:t>
            </a:r>
          </a:p>
          <a:p>
            <a:endParaRPr lang="ru-RU" sz="2800">
              <a:latin typeface="Georgia" pitchFamily="18" charset="0"/>
            </a:endParaRPr>
          </a:p>
          <a:p>
            <a:r>
              <a:rPr lang="en-US" sz="2800" b="1">
                <a:solidFill>
                  <a:schemeClr val="accent1"/>
                </a:solidFill>
                <a:latin typeface="Georgia" pitchFamily="18" charset="0"/>
              </a:rPr>
              <a:t>ctg</a:t>
            </a:r>
            <a:r>
              <a:rPr lang="ru-RU" sz="2800" b="1">
                <a:solidFill>
                  <a:schemeClr val="accent1"/>
                </a:solidFill>
                <a:latin typeface="Georgia" pitchFamily="18" charset="0"/>
              </a:rPr>
              <a:t> 90</a:t>
            </a:r>
            <a:r>
              <a:rPr lang="en-US" sz="2800" b="1">
                <a:solidFill>
                  <a:schemeClr val="accent1"/>
                </a:solidFill>
                <a:latin typeface="Georgia" pitchFamily="18" charset="0"/>
                <a:sym typeface="Symbol" pitchFamily="18" charset="2"/>
              </a:rPr>
              <a:t></a:t>
            </a:r>
            <a:r>
              <a:rPr lang="ru-RU" sz="2800" b="1">
                <a:solidFill>
                  <a:schemeClr val="accent1"/>
                </a:solidFill>
                <a:latin typeface="Georgia" pitchFamily="18" charset="0"/>
              </a:rPr>
              <a:t> = 0.</a:t>
            </a:r>
          </a:p>
          <a:p>
            <a:endParaRPr lang="ru-RU">
              <a:latin typeface="Georg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0551" y="620688"/>
            <a:ext cx="8388835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Значения тангенса и </a:t>
            </a:r>
            <a:r>
              <a:rPr lang="ru-RU" sz="36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катангенса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0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Symbol"/>
              </a:rPr>
              <a:t>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90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Symbol"/>
              </a:rPr>
              <a:t>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и 180</a:t>
            </a:r>
            <a:r>
              <a:rPr lang="ru-RU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Symbol"/>
              </a:rPr>
              <a:t>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9459" name="Рисунок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205038"/>
            <a:ext cx="4049713" cy="269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946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0425" y="1989138"/>
            <a:ext cx="390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9463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84888" y="4149725"/>
            <a:ext cx="3905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http://www.ankolpakov.ru/wp-content/uploads/2012/08/%D0%A2%D0%B0%D0%B1%D0%BB%D0%B8%D1%86%D0%B0-%D0%B7%D0%BD%D0%B0%D1%87%D0%B5%D0%BD%D0%B8%D0%B9-%D1%82%D1%80%D0%B8%D0%B3%D0%BE%D0%BD%D0%BE%D0%BC%D0%B5%D1%82%D1%80%D0%B8%D1%87%D0%B5%D1%81%D0%BA%D0%B8%D1%85-%D1%84%D1%83%D0%BD%D0%BA%D1%86%D0%B8%D0%B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375" y="2492375"/>
            <a:ext cx="8810625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51520" y="980728"/>
            <a:ext cx="8481809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  <a:cs typeface="+mn-cs"/>
              </a:rPr>
              <a:t>Тригонометрическая таблица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48680"/>
            <a:ext cx="8927444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Основное тригонометрическое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тождество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  <p:pic>
        <p:nvPicPr>
          <p:cNvPr id="21506" name="Рисунок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916113"/>
            <a:ext cx="4049713" cy="269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5"/>
          <p:cNvSpPr txBox="1">
            <a:spLocks noChangeArrowheads="1"/>
          </p:cNvSpPr>
          <p:nvPr/>
        </p:nvSpPr>
        <p:spPr bwMode="auto">
          <a:xfrm>
            <a:off x="4427538" y="2276475"/>
            <a:ext cx="4392612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accent1"/>
                </a:solidFill>
                <a:latin typeface="Georgia" pitchFamily="18" charset="0"/>
              </a:rPr>
              <a:t>Уравнение окружности</a:t>
            </a:r>
          </a:p>
          <a:p>
            <a:endParaRPr lang="ru-RU" sz="2400" b="1">
              <a:solidFill>
                <a:schemeClr val="accent1"/>
              </a:solidFill>
              <a:latin typeface="Georgia" pitchFamily="18" charset="0"/>
            </a:endParaRPr>
          </a:p>
          <a:p>
            <a:r>
              <a:rPr lang="ru-RU" sz="2400" b="1">
                <a:solidFill>
                  <a:schemeClr val="accent1"/>
                </a:solidFill>
                <a:latin typeface="Georgia" pitchFamily="18" charset="0"/>
              </a:rPr>
              <a:t>х</a:t>
            </a:r>
            <a:r>
              <a:rPr lang="ru-RU" sz="2400" b="1" baseline="30000">
                <a:solidFill>
                  <a:schemeClr val="accent1"/>
                </a:solidFill>
                <a:latin typeface="Georgia" pitchFamily="18" charset="0"/>
              </a:rPr>
              <a:t>2</a:t>
            </a:r>
            <a:r>
              <a:rPr lang="ru-RU" sz="2400" b="1">
                <a:solidFill>
                  <a:schemeClr val="accent1"/>
                </a:solidFill>
                <a:latin typeface="Georgia" pitchFamily="18" charset="0"/>
              </a:rPr>
              <a:t> + у</a:t>
            </a:r>
            <a:r>
              <a:rPr lang="ru-RU" sz="2400" b="1" baseline="30000">
                <a:solidFill>
                  <a:schemeClr val="accent1"/>
                </a:solidFill>
                <a:latin typeface="Georgia" pitchFamily="18" charset="0"/>
              </a:rPr>
              <a:t>2</a:t>
            </a:r>
            <a:r>
              <a:rPr lang="ru-RU" sz="2400" b="1">
                <a:solidFill>
                  <a:schemeClr val="accent1"/>
                </a:solidFill>
                <a:latin typeface="Georgia" pitchFamily="18" charset="0"/>
              </a:rPr>
              <a:t> = 1</a:t>
            </a:r>
          </a:p>
          <a:p>
            <a:endParaRPr lang="ru-RU" sz="2400" b="1">
              <a:solidFill>
                <a:schemeClr val="accent1"/>
              </a:solidFill>
              <a:latin typeface="Georgia" pitchFamily="18" charset="0"/>
            </a:endParaRPr>
          </a:p>
          <a:p>
            <a:r>
              <a:rPr lang="ru-RU" sz="2400" b="1">
                <a:solidFill>
                  <a:schemeClr val="accent1"/>
                </a:solidFill>
                <a:latin typeface="Georgia" pitchFamily="18" charset="0"/>
              </a:rPr>
              <a:t>sin = x, cos = y</a:t>
            </a:r>
          </a:p>
          <a:p>
            <a:endParaRPr lang="ru-RU" sz="2400" b="1">
              <a:solidFill>
                <a:schemeClr val="accent1"/>
              </a:solidFill>
              <a:latin typeface="Georgia" pitchFamily="18" charset="0"/>
            </a:endParaRPr>
          </a:p>
          <a:p>
            <a:r>
              <a:rPr lang="ru-RU" sz="2400" b="1">
                <a:solidFill>
                  <a:schemeClr val="accent1"/>
                </a:solidFill>
                <a:latin typeface="Georgia" pitchFamily="18" charset="0"/>
              </a:rPr>
              <a:t>0</a:t>
            </a:r>
            <a:r>
              <a:rPr lang="ru-RU" sz="2400" b="1">
                <a:solidFill>
                  <a:schemeClr val="accent1"/>
                </a:solidFill>
                <a:latin typeface="Georgia" pitchFamily="18" charset="0"/>
                <a:sym typeface="Symbol" pitchFamily="18" charset="2"/>
              </a:rPr>
              <a:t></a:t>
            </a:r>
            <a:r>
              <a:rPr lang="ru-RU" sz="2400" b="1">
                <a:solidFill>
                  <a:schemeClr val="accent1"/>
                </a:solidFill>
                <a:latin typeface="Georgia" pitchFamily="18" charset="0"/>
              </a:rPr>
              <a:t> ≤ </a:t>
            </a:r>
            <a:r>
              <a:rPr lang="ru-RU" sz="2400" b="1">
                <a:solidFill>
                  <a:schemeClr val="accent1"/>
                </a:solidFill>
                <a:latin typeface="Georgia" pitchFamily="18" charset="0"/>
                <a:sym typeface="Symbol" pitchFamily="18" charset="2"/>
              </a:rPr>
              <a:t></a:t>
            </a:r>
            <a:r>
              <a:rPr lang="ru-RU" sz="2400" b="1">
                <a:solidFill>
                  <a:schemeClr val="accent1"/>
                </a:solidFill>
                <a:latin typeface="Georgia" pitchFamily="18" charset="0"/>
              </a:rPr>
              <a:t> ≤ 180</a:t>
            </a:r>
            <a:r>
              <a:rPr lang="ru-RU" sz="2400" b="1">
                <a:solidFill>
                  <a:schemeClr val="accent1"/>
                </a:solidFill>
                <a:latin typeface="Georgia" pitchFamily="18" charset="0"/>
                <a:sym typeface="Symbol" pitchFamily="18" charset="2"/>
              </a:rPr>
              <a:t></a:t>
            </a:r>
            <a:endParaRPr lang="ru-RU" b="1">
              <a:solidFill>
                <a:schemeClr val="accent1"/>
              </a:solidFill>
              <a:latin typeface="Georgia" pitchFamily="18" charset="0"/>
              <a:sym typeface="Symbol" pitchFamily="18" charset="2"/>
            </a:endParaRPr>
          </a:p>
          <a:p>
            <a:endParaRPr lang="ru-RU">
              <a:latin typeface="Georgia" pitchFamily="18" charset="0"/>
            </a:endParaRPr>
          </a:p>
          <a:p>
            <a:endParaRPr lang="ru-RU">
              <a:latin typeface="Georg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15616" y="5229200"/>
            <a:ext cx="688361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sin</a:t>
            </a:r>
            <a:r>
              <a:rPr lang="ru-RU" sz="5400" b="1" spc="300" baseline="300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2 </a:t>
            </a:r>
            <a:r>
              <a:rPr 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  <a:sym typeface="Symbol"/>
              </a:rPr>
              <a:t></a:t>
            </a: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 + </a:t>
            </a:r>
            <a:r>
              <a:rPr lang="en-US" sz="54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cos</a:t>
            </a:r>
            <a:r>
              <a:rPr lang="ru-RU" sz="5400" b="1" spc="300" baseline="300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2</a:t>
            </a: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 </a:t>
            </a:r>
            <a:r>
              <a:rPr 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  <a:sym typeface="Symbol"/>
              </a:rPr>
              <a:t></a:t>
            </a:r>
            <a:r>
              <a:rPr lang="ru-RU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 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591</TotalTime>
  <Words>765</Words>
  <Application>Microsoft Office PowerPoint</Application>
  <PresentationFormat>Экран (4:3)</PresentationFormat>
  <Paragraphs>106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Тема урока: «Синус, косинус и тангенс угла»</vt:lpstr>
      <vt:lpstr>Слайд 2</vt:lpstr>
      <vt:lpstr>Единичная полуокружность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«Синус, косинус и тангенс угла»</dc:title>
  <dc:creator>Танюша</dc:creator>
  <cp:lastModifiedBy>User</cp:lastModifiedBy>
  <cp:revision>57</cp:revision>
  <dcterms:created xsi:type="dcterms:W3CDTF">2013-01-13T08:37:19Z</dcterms:created>
  <dcterms:modified xsi:type="dcterms:W3CDTF">2016-12-12T10:01:59Z</dcterms:modified>
</cp:coreProperties>
</file>