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2" r:id="rId6"/>
    <p:sldId id="273" r:id="rId7"/>
    <p:sldId id="280" r:id="rId8"/>
    <p:sldId id="266" r:id="rId9"/>
    <p:sldId id="278" r:id="rId10"/>
    <p:sldId id="282" r:id="rId11"/>
    <p:sldId id="283" r:id="rId12"/>
    <p:sldId id="276" r:id="rId13"/>
    <p:sldId id="284" r:id="rId1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3" autoAdjust="0"/>
  </p:normalViewPr>
  <p:slideViewPr>
    <p:cSldViewPr>
      <p:cViewPr varScale="1">
        <p:scale>
          <a:sx n="78" d="100"/>
          <a:sy n="78" d="100"/>
        </p:scale>
        <p:origin x="-156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D018FE-E075-431D-B521-D89972D8BF80}" type="datetimeFigureOut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54F973-F89E-49BC-A7D6-72929D105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082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7A03-5CA0-48A8-BE86-ED7B62B5A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566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8C8D-702A-419F-AC6F-572C77B7B1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8547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5EC-7032-458F-A739-EAAB3462C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031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979AC-CD0B-439A-81CB-1156732DA0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030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3761-3F9A-473F-B50B-C389C85DAE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01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8BAC-97C1-4029-BA8D-7FFCF14836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541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26B4-A6B4-4521-BA33-5E03F7A617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240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C35C-C211-49B5-AA8B-626022B4E0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8695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CA81-4B60-4ECB-805A-61A218728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741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5E29-AD96-4A43-B6F3-3B528B940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291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A72B-92DE-4B93-932C-D03C3DB6A8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475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CE3099-4CCD-4E0E-B501-53AD9CD7F2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3124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прогрессия. </a:t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altLang="ru-RU" sz="4000" dirty="0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2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решении некоторых задач требуется найти сумму </a:t>
                </a:r>
                <a:r>
                  <a:rPr lang="en-US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altLang="ru-RU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первых </a:t>
                </a: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членов арифметической прогрессии. В этом случае можно воспользоваться одной из двух формул:</a:t>
                </a:r>
              </a:p>
              <a:p>
                <a:pPr algn="ctr" eaLnBrk="1" hangingPunct="1"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alt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каких случаях вы будете пользоваться первой формулой?</a:t>
                </a:r>
              </a:p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формулой?</a:t>
                </a: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 cstate="print"/>
                <a:stretch>
                  <a:fillRect t="-1615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229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/>
          <a:lstStyle/>
          <a:p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77996925"/>
                  </p:ext>
                </p:extLst>
              </p:nvPr>
            </p:nvGraphicFramePr>
            <p:xfrm>
              <a:off x="457200" y="1066800"/>
              <a:ext cx="8229600" cy="5039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  <a:gridCol w="1371600"/>
                    <a:gridCol w="1371600"/>
                    <a:gridCol w="1371600"/>
                  </a:tblGrid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№п/п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- 1,5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- 2,1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13,9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22,8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77996925"/>
                  </p:ext>
                </p:extLst>
              </p:nvPr>
            </p:nvGraphicFramePr>
            <p:xfrm>
              <a:off x="457200" y="1066800"/>
              <a:ext cx="8229600" cy="5039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  <a:gridCol w="1371600"/>
                    <a:gridCol w="1371600"/>
                    <a:gridCol w="1371600"/>
                  </a:tblGrid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№п/п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7813" r="-400000" b="-12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t="-7813" r="-100000" b="-12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7813" b="-1210938"/>
                          </a:stretch>
                        </a:blip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- 1,5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- 2,1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13,9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22,8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3581400" y="573356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0,2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96200" y="3429000"/>
            <a:ext cx="7200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- 52,5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69400" y="3429000"/>
            <a:ext cx="7200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- 13,5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96200" y="3045084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24600" y="305350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13,2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96200" y="2653911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92948" y="2667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9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70409" y="2256886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4600" y="2286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706751" y="1866131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64812" y="187257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96200" y="1489422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24600" y="15324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37760" y="5011938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7760" y="4609515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19849" y="4191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19849" y="3828369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57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09800" y="4191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09800" y="3810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1400" y="500555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91358" y="4609515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29,5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09800" y="573356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0,8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64812" y="5353936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81400" y="535367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4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Какая последовательность называется арифметической прогрессией?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Что такое разность арифметической прогрессии?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Каким свойством обладают члены арифметической прогрессии?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 найти неизвестный член арифметической прогрессии?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типы задач мы решали по теме «Арифметическая прогрессия»?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ого члена арифметической прогрессии по её первому члену и разности.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 арифметической прогрессии по её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ому члену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разности арифметической прогрессии по её первому  и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ому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суммы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 арифметической прогрессии.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первого члена арифметической прогрессии по её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ому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члену и сумме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номера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ого члена арифметической прогрессии.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ого члена арифметической прогрессии по её первому члену  и сумме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12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прогрессия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последовательность: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8, 13, 18, 23, 28, 33, …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первый член данной последовательности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её пятый член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восьмой член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Каким свойством обладают члены данной последовательности?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altLang="ru-RU" sz="28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следующий отличается от   предыдущего члена последовательности на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Арифметической прогрессией называется последовательность, каждый член которой, начиная со второго, равен предыдущему члену, сложенному с одним и тем же числом (разностью прогрессии).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altLang="ru-RU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Какие из последовательностей: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-2; 0; -2; 0; -2; 0;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 4; 8; 16; 32; 64; …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3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7; 5; 3; 1; -1;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4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9,2; 11,3; 9,3; 11,4; 9,4;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5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4,2; 4,5; 4,8; 5,1;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являются арифметическими прогрессиями?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5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3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Свойства членов арифметической прогрессии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Каждый член арифметической прогрессии, начиная со второго, равен среднему арифметическому предыдущего и последующего 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/>
          <a:lstStyle/>
          <a:p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Примените это свойство для данных арифметических прогрессий:</a:t>
                </a: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7; 5; 3; 1; - 1; …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7+3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5+1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3+(−1)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4,2; 4,5; 4,8; 5,1; 5,4; …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4,2+4,8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4,5;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4,5+5,1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4,8;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4,8+5,4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5,1</a:t>
                </a:r>
              </a:p>
              <a:p>
                <a:pPr marL="0" indent="0" algn="ctr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 cstate="print"/>
                <a:stretch>
                  <a:fillRect t="-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1489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  </a:t>
            </a: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Верно и обратное утверждение: </a:t>
            </a:r>
          </a:p>
          <a:p>
            <a:pPr algn="ctr" eaLnBrk="1" hangingPunct="1"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если в последовательности каждый член, начиная со второго, равен среднему арифметическому предыдущего и последующего членов, то эта последовательность  является арифметической прогрессией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43000"/>
            <a:ext cx="8229600" cy="4983163"/>
          </a:xfrm>
          <a:blipFill rotWithShape="1">
            <a:blip r:embed="rId2" cstate="print"/>
            <a:stretch>
              <a:fillRect l="-1630" t="-1958" r="-3037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2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- 2!</Template>
  <TotalTime>500</TotalTime>
  <Words>440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математика - 2!</vt:lpstr>
      <vt:lpstr>      Арифметическая прогрессия.  9 класс   </vt:lpstr>
      <vt:lpstr>Арифметическая прогрессия 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Нина</dc:creator>
  <cp:lastModifiedBy>User</cp:lastModifiedBy>
  <cp:revision>48</cp:revision>
  <cp:lastPrinted>2014-01-20T12:10:22Z</cp:lastPrinted>
  <dcterms:created xsi:type="dcterms:W3CDTF">1601-01-01T00:00:00Z</dcterms:created>
  <dcterms:modified xsi:type="dcterms:W3CDTF">2017-02-02T06:14:47Z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