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1"/>
  </p:notesMasterIdLst>
  <p:sldIdLst>
    <p:sldId id="259" r:id="rId3"/>
    <p:sldId id="300" r:id="rId4"/>
    <p:sldId id="257" r:id="rId5"/>
    <p:sldId id="258" r:id="rId6"/>
    <p:sldId id="260" r:id="rId7"/>
    <p:sldId id="303" r:id="rId8"/>
    <p:sldId id="263" r:id="rId9"/>
    <p:sldId id="264" r:id="rId10"/>
    <p:sldId id="265" r:id="rId11"/>
    <p:sldId id="266" r:id="rId12"/>
    <p:sldId id="267" r:id="rId13"/>
    <p:sldId id="301" r:id="rId14"/>
    <p:sldId id="268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69" r:id="rId27"/>
    <p:sldId id="302" r:id="rId28"/>
    <p:sldId id="304" r:id="rId29"/>
    <p:sldId id="26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CCFF"/>
    <a:srgbClr val="66FF66"/>
    <a:srgbClr val="00FF00"/>
    <a:srgbClr val="FF99FF"/>
    <a:srgbClr val="99FF33"/>
    <a:srgbClr val="FF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FBE583-F24F-4B38-AB1D-632D33953A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9B1A0-CFBB-42A9-BF95-EB18413D2EBA}" type="slidenum">
              <a:rPr lang="ru-RU"/>
              <a:pPr/>
              <a:t>26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r>
              <a:rPr lang="ru-RU"/>
              <a:t>54321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9B1A0-CFBB-42A9-BF95-EB18413D2EBA}" type="slidenum">
              <a:rPr lang="ru-RU"/>
              <a:pPr/>
              <a:t>27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r>
              <a:rPr lang="ru-RU"/>
              <a:t>54321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0D35B40-5E71-4E6D-8A7C-2594E2079C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832C-DEFA-4370-B46F-9D6D00022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618B-300D-47CA-A9E9-F00C546CBD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28A89-1A59-4A1E-B519-86A15EB93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33FE5-CD52-4E82-8B63-F25291CE7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10B63-6F05-4198-AE47-78F6985D7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D43A-ABB0-4180-AA4A-CAB2D742E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3AD1-F6D6-4066-A5ED-F5B8B8024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78E7A-96F5-46AF-81EC-7860E894F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F24E-4A66-4D09-9A47-0C0851B519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D72B3-D105-4C94-B845-BC3A9E263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F611B-7147-4B78-A8DB-A7250E5681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FABD5-2B10-4939-A82B-9B403F3CE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7C51B-AE63-4B82-9D99-B13FBDD93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AF75D-9262-4B06-990A-E9BC211A15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8BD68-7D81-4CD6-8A69-FF6C4C55C2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B919-F638-41C0-8961-1B460E554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6B74A-7728-4E34-B615-F153979C4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9937A-ED2A-4B01-AD31-8902D3D3D0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DDBBC-3F6A-48AE-9F8F-F0442ECDD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A423-F375-4467-A3BF-E51A4557E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FA2C8-24DB-418C-96DE-D1661855A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24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24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4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A76AB1B0-FC36-4DA4-A4DB-1562462654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FED27-4633-4033-B098-93ACFD9708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84;&#1091;&#1079;&#1086;&#1085;\i_will_always_love_you.mi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7.gif"/><Relationship Id="rId7" Type="http://schemas.openxmlformats.org/officeDocument/2006/relationships/image" Target="../media/image3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11" Type="http://schemas.openxmlformats.org/officeDocument/2006/relationships/image" Target="../media/image33.gif"/><Relationship Id="rId5" Type="http://schemas.openxmlformats.org/officeDocument/2006/relationships/oleObject" Target="../embeddings/Microsoft_Word_97_-_2003_Document1.doc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../Local%20Settings/Temp/Rar$DI01.797/&#1058;&#1099;%20&#1084;&#1085;&#1077;,%20&#1103;%20&#1090;&#1077;&#1073;&#1077;.ppt" TargetMode="External"/><Relationship Id="rId13" Type="http://schemas.openxmlformats.org/officeDocument/2006/relationships/hyperlink" Target="../Local%20Settings/Temp/Rar$DI01.797/&#1048;&#1090;&#1086;&#1075;%20&#1091;&#1088;&#1086;&#1082;&#1072;.ppt" TargetMode="External"/><Relationship Id="rId3" Type="http://schemas.openxmlformats.org/officeDocument/2006/relationships/hyperlink" Target="../Local%20Settings/Temp/Rar$DI01.797/&#1055;&#1088;&#1072;&#1074;&#1080;&#1083;&#1086;%20&#1091;&#1084;&#1085;&#1086;&#1078;&#1077;&#1085;&#1080;&#1103;%20&#1076;&#1077;&#1089;&#1103;&#1090;&#1080;&#1095;&#1085;&#1099;&#1093;%20&#1076;&#1088;&#1086;&#1073;&#1077;&#1081;.ppt" TargetMode="External"/><Relationship Id="rId7" Type="http://schemas.openxmlformats.org/officeDocument/2006/relationships/hyperlink" Target="../Local%20Settings/Temp/Rar$DI01.797/&#1056;&#1077;&#1096;&#1080;%20&#1079;&#1072;&#1076;&#1072;&#1095;&#1091;.ppt" TargetMode="External"/><Relationship Id="rId12" Type="http://schemas.openxmlformats.org/officeDocument/2006/relationships/hyperlink" Target="../Local%20Settings/Temp/Rar$DI01.797/&#1044;&#1086;&#1084;&#1072;&#1096;&#1085;&#1077;&#1077;%20&#1079;&#1072;&#1076;&#1072;&#1085;&#1080;&#1077;.p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../Local%20Settings/Temp/Rar$DI01.797/&#1059;&#1095;&#1077;&#1073;&#1085;&#1099;&#1081;&#1084;&#1086;&#1079;&#1075;&#1086;&#1074;&#1086;&#1081;%20&#1096;&#1090;&#1091;&#1088;&#1084;.ppt" TargetMode="External"/><Relationship Id="rId11" Type="http://schemas.openxmlformats.org/officeDocument/2006/relationships/hyperlink" Target="../Local%20Settings/Temp/Rar$DI01.797/&#1056;&#1077;&#1096;&#1080;%20&#1090;&#1077;&#1089;&#1090;.ppt" TargetMode="External"/><Relationship Id="rId5" Type="http://schemas.openxmlformats.org/officeDocument/2006/relationships/hyperlink" Target="../Local%20Settings/Temp/Rar$DI01.797/&#1051;&#1086;&#1074;&#1080;%20&#1086;&#1096;&#1080;&#1073;&#1082;&#1091;.ppt" TargetMode="External"/><Relationship Id="rId10" Type="http://schemas.openxmlformats.org/officeDocument/2006/relationships/hyperlink" Target="../Local%20Settings/Temp/Rar$DI01.797/&#1044;&#1077;&#1084;&#1086;&#1085;&#1089;&#1090;&#1088;&#1072;&#1094;&#1080;&#1103;%20&#1087;&#1088;&#1086;&#1092;&#1077;&#1089;&#1089;&#1080;&#1086;&#1085;&#1072;&#1083;&#1100;&#1085;&#1086;&#1075;&#1086;%20&#1091;&#1088;&#1086;&#1074;&#1085;&#1103;.ppt" TargetMode="External"/><Relationship Id="rId4" Type="http://schemas.openxmlformats.org/officeDocument/2006/relationships/hyperlink" Target="../Local%20Settings/Temp/Rar$DI01.797/&#1054;&#1090;&#1075;&#1072;&#1076;&#1082;&#1072;%20&#1088;&#1103;&#1076;&#1086;&#1084;.ppt" TargetMode="External"/><Relationship Id="rId9" Type="http://schemas.openxmlformats.org/officeDocument/2006/relationships/hyperlink" Target="../Local%20Settings/Temp/Rar$DI01.797/&#1041;&#1091;&#1088;&#1072;&#1090;&#1080;&#1085;&#1086;.pp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3.gi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8229600" cy="1905000"/>
          </a:xfrm>
        </p:spPr>
        <p:txBody>
          <a:bodyPr/>
          <a:lstStyle/>
          <a:p>
            <a:r>
              <a:rPr lang="ru-RU" sz="4000" dirty="0"/>
              <a:t>Урок в 5 классе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тема  </a:t>
            </a:r>
            <a:br>
              <a:rPr lang="ru-RU" sz="4000" dirty="0"/>
            </a:br>
            <a:r>
              <a:rPr lang="ru-RU" sz="4000" dirty="0"/>
              <a:t>                                            «Умножение десятичных дробей»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500438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Во сколько раз</a:t>
            </a:r>
          </a:p>
          <a:p>
            <a:pPr>
              <a:lnSpc>
                <a:spcPct val="80000"/>
              </a:lnSpc>
            </a:pPr>
            <a:r>
              <a:rPr lang="ru-RU" sz="2400"/>
              <a:t>а) число </a:t>
            </a:r>
            <a:r>
              <a:rPr lang="ru-RU" sz="2400" b="1" u="sng">
                <a:solidFill>
                  <a:srgbClr val="663300"/>
                </a:solidFill>
              </a:rPr>
              <a:t>2,75</a:t>
            </a:r>
            <a:r>
              <a:rPr lang="ru-RU" sz="2400"/>
              <a:t> больше числа </a:t>
            </a:r>
            <a:r>
              <a:rPr lang="ru-RU" sz="2400" u="sng">
                <a:solidFill>
                  <a:srgbClr val="663300"/>
                </a:solidFill>
              </a:rPr>
              <a:t>0,0275</a:t>
            </a:r>
          </a:p>
          <a:p>
            <a:pPr>
              <a:lnSpc>
                <a:spcPct val="80000"/>
              </a:lnSpc>
            </a:pPr>
            <a:r>
              <a:rPr lang="ru-RU" sz="2400"/>
              <a:t>б) число </a:t>
            </a:r>
            <a:r>
              <a:rPr lang="ru-RU" sz="2400" u="sng">
                <a:solidFill>
                  <a:srgbClr val="663300"/>
                </a:solidFill>
              </a:rPr>
              <a:t>0,305</a:t>
            </a:r>
            <a:r>
              <a:rPr lang="ru-RU" sz="2400"/>
              <a:t> больше </a:t>
            </a:r>
            <a:r>
              <a:rPr lang="ru-RU" sz="2400" u="sng">
                <a:solidFill>
                  <a:srgbClr val="663300"/>
                </a:solidFill>
              </a:rPr>
              <a:t>0.00305</a:t>
            </a:r>
          </a:p>
          <a:p>
            <a:pPr>
              <a:lnSpc>
                <a:spcPct val="80000"/>
              </a:lnSpc>
            </a:pPr>
            <a:r>
              <a:rPr lang="ru-RU" sz="2400"/>
              <a:t>в) число </a:t>
            </a:r>
            <a:r>
              <a:rPr lang="ru-RU" sz="2400" u="sng">
                <a:solidFill>
                  <a:srgbClr val="663300"/>
                </a:solidFill>
              </a:rPr>
              <a:t>0,63</a:t>
            </a:r>
            <a:r>
              <a:rPr lang="ru-RU" sz="2400"/>
              <a:t> меньше </a:t>
            </a:r>
            <a:r>
              <a:rPr lang="ru-RU" sz="2400" u="sng">
                <a:solidFill>
                  <a:srgbClr val="663300"/>
                </a:solidFill>
              </a:rPr>
              <a:t>63</a:t>
            </a:r>
          </a:p>
          <a:p>
            <a:pPr>
              <a:lnSpc>
                <a:spcPct val="80000"/>
              </a:lnSpc>
            </a:pPr>
            <a:r>
              <a:rPr lang="ru-RU" sz="2400"/>
              <a:t>г) число </a:t>
            </a:r>
            <a:r>
              <a:rPr lang="ru-RU" sz="2400" u="sng">
                <a:solidFill>
                  <a:srgbClr val="663300"/>
                </a:solidFill>
              </a:rPr>
              <a:t>0,0325</a:t>
            </a:r>
            <a:r>
              <a:rPr lang="ru-RU" sz="2400"/>
              <a:t> меньше </a:t>
            </a:r>
            <a:r>
              <a:rPr lang="ru-RU" sz="2400" u="sng">
                <a:solidFill>
                  <a:srgbClr val="663300"/>
                </a:solidFill>
              </a:rPr>
              <a:t>325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19283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Ты мне, я тебе</a:t>
            </a:r>
          </a:p>
        </p:txBody>
      </p:sp>
      <p:pic>
        <p:nvPicPr>
          <p:cNvPr id="26628" name="Picture 4" descr="J0076194"/>
          <p:cNvPicPr>
            <a:picLocks noChangeAspect="1" noChangeArrowheads="1" noCrop="1"/>
          </p:cNvPicPr>
          <p:nvPr/>
        </p:nvPicPr>
        <p:blipFill>
          <a:blip r:embed="rId2">
            <a:lum bright="-24000" contrast="18000"/>
          </a:blip>
          <a:srcRect/>
          <a:stretch>
            <a:fillRect/>
          </a:stretch>
        </p:blipFill>
        <p:spPr bwMode="auto">
          <a:xfrm>
            <a:off x="179388" y="1484313"/>
            <a:ext cx="1441450" cy="2303462"/>
          </a:xfrm>
          <a:prstGeom prst="rect">
            <a:avLst/>
          </a:prstGeom>
          <a:noFill/>
        </p:spPr>
      </p:pic>
      <p:pic>
        <p:nvPicPr>
          <p:cNvPr id="26629" name="Picture 5" descr="J00761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549275"/>
            <a:ext cx="1347788" cy="2160588"/>
          </a:xfrm>
          <a:prstGeom prst="rect">
            <a:avLst/>
          </a:prstGeom>
          <a:noFill/>
        </p:spPr>
      </p:pic>
      <p:pic>
        <p:nvPicPr>
          <p:cNvPr id="26630" name="Picture 6" descr="J00957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708275"/>
            <a:ext cx="819150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-0.05301 C 0.03212 -0.12732 0.02743 -0.20139 0.12205 -0.20787 C 0.21667 -0.21435 0.58125 -0.08982 0.60452 -0.09213 C 0.62778 -0.09445 0.3625 -0.23681 0.26181 -0.22153 C 0.16111 -0.20625 0.08056 -0.10324 -3.33333E-6 7.40741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C 0.00469 0.00556 0.12413 -0.18356 0.22952 -0.19792 C 0.3349 -0.21227 0.63715 -0.08055 0.63247 -0.08611 C 0.62778 -0.09167 0.30695 -0.24699 0.20156 -0.23125 C 0.09618 -0.21551 -0.00469 -0.00555 -2.77778E-7 -3.33333E-6 Z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C 0.05608 -0.09792 0.11215 -0.19583 0.21771 -0.21181 C 0.32326 -0.22778 0.62083 -0.0875 0.63385 -0.09607 C 0.64688 -0.10463 0.40712 -0.28796 0.29566 -0.26273 C 0.1842 -0.2375 0.07448 -0.09144 -0.03524 0.05486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C 0.09687 -0.08981 0.19392 -0.1794 0.23819 -0.21574 C 0.28246 -0.25208 0.19809 -0.23727 0.26614 -0.21759 C 0.3342 -0.19792 0.64687 -0.09305 0.64705 -0.09792 C 0.64722 -0.10278 0.37743 -0.2669 0.26771 -0.24699 C 0.15798 -0.22708 0.07309 -0.10278 -0.01181 0.02153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C 0.00243 0.00324 0.21667 -0.22083 0.26476 -0.26273 C 0.31285 -0.30463 0.22136 -0.27778 0.2882 -0.25092 C 0.35504 -0.22407 0.67257 -0.09653 0.66615 -0.10185 C 0.65973 -0.10717 0.36059 -0.29815 0.25 -0.28241 C 0.13941 -0.26667 -0.00243 -0.00324 -1.38889E-6 -4.07407E-6 Z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C 0.0658 -0.11041 0.1316 -0.2206 0.24115 -0.2412 C 0.3507 -0.2618 0.65677 -0.1206 0.65729 -0.12361 C 0.65781 -0.12662 0.35261 -0.27708 0.2441 -0.25879 C 0.13559 -0.24051 0.07066 -0.12708 0.00573 -0.01366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480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Поставьте в ответе запятую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1728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</a:rPr>
              <a:t>314,2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1</a:t>
            </a: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           8</a:t>
            </a:r>
            <a:endParaRPr lang="ru-RU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2 5 1 3 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6 8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971550" y="227647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63938" y="14128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en-US" sz="2400" b="1">
                <a:latin typeface="Times New Roman" pitchFamily="18" charset="0"/>
              </a:rPr>
              <a:t>0</a:t>
            </a:r>
            <a:r>
              <a:rPr lang="ru-RU" sz="2400" b="1">
                <a:latin typeface="Times New Roman" pitchFamily="18" charset="0"/>
              </a:rPr>
              <a:t>,2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7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    X                         </a:t>
            </a:r>
            <a:r>
              <a:rPr lang="en-US" sz="2400" b="1">
                <a:latin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    8 2 2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635375" y="24209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27763" y="1484313"/>
            <a:ext cx="2232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    </a:t>
            </a:r>
            <a:r>
              <a:rPr lang="en-US" sz="2400" b="1">
                <a:latin typeface="Times New Roman" pitchFamily="18" charset="0"/>
              </a:rPr>
              <a:t>5</a:t>
            </a:r>
            <a:r>
              <a:rPr lang="ru-RU" sz="2400" b="1">
                <a:latin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</a:rPr>
              <a:t>1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4</a:t>
            </a:r>
            <a:endParaRPr lang="ru-RU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 </a:t>
            </a:r>
            <a:r>
              <a:rPr lang="en-US" sz="1200" b="1">
                <a:latin typeface="Times New Roman" pitchFamily="18" charset="0"/>
              </a:rPr>
              <a:t>X</a:t>
            </a:r>
            <a:r>
              <a:rPr lang="ru-RU" sz="2400" b="1">
                <a:latin typeface="Times New Roman" pitchFamily="18" charset="0"/>
              </a:rPr>
              <a:t>            2,5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  2 5 7 0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+   1 0 2 8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1 2   8 5 0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948488" y="24923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443663" y="3573463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971550" y="4221163"/>
            <a:ext cx="1800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 </a:t>
            </a:r>
            <a:r>
              <a:rPr lang="ru-RU" sz="2400" b="1">
                <a:latin typeface="Times New Roman" pitchFamily="18" charset="0"/>
              </a:rPr>
              <a:t>1, 0 2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   0,0 9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9 1 8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331913" y="522922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851275" y="4365625"/>
            <a:ext cx="1512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400" b="1">
                <a:latin typeface="Times New Roman" pitchFamily="18" charset="0"/>
              </a:rPr>
              <a:t>0, 0 3 4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X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</a:rPr>
              <a:t>     0,0 5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       1 7 0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995738" y="537368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2" name="WordArt 14"/>
          <p:cNvSpPr>
            <a:spLocks noChangeArrowheads="1" noChangeShapeType="1" noTextEdit="1"/>
          </p:cNvSpPr>
          <p:nvPr/>
        </p:nvSpPr>
        <p:spPr bwMode="auto">
          <a:xfrm>
            <a:off x="1692275" y="2708275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3" name="WordArt 15"/>
          <p:cNvSpPr>
            <a:spLocks noChangeArrowheads="1" noChangeShapeType="1" noTextEdit="1"/>
          </p:cNvSpPr>
          <p:nvPr/>
        </p:nvSpPr>
        <p:spPr bwMode="auto">
          <a:xfrm>
            <a:off x="3851275" y="5734050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116013" y="55895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5" name="WordArt 17"/>
          <p:cNvSpPr>
            <a:spLocks noChangeArrowheads="1" noChangeShapeType="1" noTextEdit="1"/>
          </p:cNvSpPr>
          <p:nvPr/>
        </p:nvSpPr>
        <p:spPr bwMode="auto">
          <a:xfrm>
            <a:off x="7235825" y="3933825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6" name="WordArt 18"/>
          <p:cNvSpPr>
            <a:spLocks noChangeArrowheads="1" noChangeShapeType="1" noTextEdit="1"/>
          </p:cNvSpPr>
          <p:nvPr/>
        </p:nvSpPr>
        <p:spPr bwMode="auto">
          <a:xfrm>
            <a:off x="3995738" y="2781300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3708400" y="263683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68" name="WordArt 20"/>
          <p:cNvSpPr>
            <a:spLocks noChangeArrowheads="1" noChangeShapeType="1" noTextEdit="1"/>
          </p:cNvSpPr>
          <p:nvPr/>
        </p:nvSpPr>
        <p:spPr bwMode="auto">
          <a:xfrm>
            <a:off x="827088" y="544512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69" name="WordArt 21"/>
          <p:cNvSpPr>
            <a:spLocks noChangeArrowheads="1" noChangeShapeType="1" noTextEdit="1"/>
          </p:cNvSpPr>
          <p:nvPr/>
        </p:nvSpPr>
        <p:spPr bwMode="auto">
          <a:xfrm>
            <a:off x="1258888" y="544512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3995738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4284663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3563938" y="5589588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_will_always_love_you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38875"/>
            <a:ext cx="431800" cy="431800"/>
          </a:xfrm>
          <a:prstGeom prst="rect">
            <a:avLst/>
          </a:prstGeom>
          <a:noFill/>
        </p:spPr>
      </p:pic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611188" y="1196975"/>
            <a:ext cx="1482725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7235825" y="476250"/>
            <a:ext cx="1281113" cy="163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179388" y="2997200"/>
            <a:ext cx="12239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 rot="5400000">
            <a:off x="7554912" y="2965451"/>
            <a:ext cx="1281113" cy="11985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pic>
        <p:nvPicPr>
          <p:cNvPr id="64519" name="Picture 7" descr="msoB3F98"/>
          <p:cNvPicPr>
            <a:picLocks noChangeAspect="1" noChangeArrowheads="1"/>
          </p:cNvPicPr>
          <p:nvPr/>
        </p:nvPicPr>
        <p:blipFill>
          <a:blip r:embed="rId4">
            <a:lum bright="-24000" contrast="36000"/>
          </a:blip>
          <a:srcRect b="8830"/>
          <a:stretch>
            <a:fillRect/>
          </a:stretch>
        </p:blipFill>
        <p:spPr bwMode="auto">
          <a:xfrm>
            <a:off x="2700338" y="765175"/>
            <a:ext cx="3317875" cy="4968875"/>
          </a:xfrm>
          <a:prstGeom prst="rect">
            <a:avLst/>
          </a:prstGeom>
          <a:noFill/>
        </p:spPr>
      </p:pic>
      <p:sp>
        <p:nvSpPr>
          <p:cNvPr id="64520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164388" y="4292600"/>
            <a:ext cx="1079500" cy="19113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64521" name="WordArt 9"/>
          <p:cNvSpPr>
            <a:spLocks noChangeArrowheads="1" noChangeShapeType="1" noTextEdit="1"/>
          </p:cNvSpPr>
          <p:nvPr/>
        </p:nvSpPr>
        <p:spPr bwMode="auto">
          <a:xfrm>
            <a:off x="1476375" y="4868863"/>
            <a:ext cx="936625" cy="163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1</a:t>
            </a:r>
          </a:p>
        </p:txBody>
      </p:sp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1979613" y="2781300"/>
            <a:ext cx="1512887" cy="155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5940425" y="1484313"/>
            <a:ext cx="1554163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121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Минута отдыха</a:t>
            </a:r>
          </a:p>
        </p:txBody>
      </p:sp>
      <p:sp>
        <p:nvSpPr>
          <p:cNvPr id="64525" name="WordArt 1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580063" y="5013325"/>
            <a:ext cx="1081087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64526" name="WordArt 14"/>
          <p:cNvSpPr>
            <a:spLocks noChangeArrowheads="1" noChangeShapeType="1" noTextEdit="1"/>
          </p:cNvSpPr>
          <p:nvPr/>
        </p:nvSpPr>
        <p:spPr bwMode="auto">
          <a:xfrm>
            <a:off x="3203575" y="4797425"/>
            <a:ext cx="1712913" cy="170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68313" y="3429000"/>
            <a:ext cx="7345363" cy="1944688"/>
          </a:xfrm>
        </p:spPr>
        <p:txBody>
          <a:bodyPr/>
          <a:lstStyle/>
          <a:p>
            <a:pPr algn="l"/>
            <a:r>
              <a:rPr lang="ru-RU" sz="2000"/>
              <a:t>   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03350" y="4365625"/>
            <a:ext cx="7921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9388" y="4365625"/>
            <a:ext cx="8651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55875" y="3644900"/>
            <a:ext cx="12969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0,81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Х    4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484438" y="4365625"/>
            <a:ext cx="8651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95738" y="3644900"/>
            <a:ext cx="1223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0,5 4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х    3,2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067175" y="4365625"/>
            <a:ext cx="9366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331913" y="3644900"/>
            <a:ext cx="8334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9,1 4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х 0,15</a:t>
            </a:r>
            <a:b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ru-RU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0" y="3573463"/>
            <a:ext cx="12969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2,7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Х  1,9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508625" y="3716338"/>
            <a:ext cx="12969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0,8 1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chemeClr val="tx2"/>
                </a:solidFill>
                <a:latin typeface="Comic Sans MS" pitchFamily="66" charset="0"/>
              </a:rPr>
              <a:t>Х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  4 0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580063" y="4437063"/>
            <a:ext cx="7921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588125" y="3716338"/>
            <a:ext cx="12969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0,576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Х    1,8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6659563" y="4437063"/>
            <a:ext cx="9366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667625" y="3644900"/>
            <a:ext cx="12969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 </a:t>
            </a: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0,005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  <a:latin typeface="Comic Sans MS" pitchFamily="66" charset="0"/>
              </a:rPr>
              <a:t>Х    1,1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7885113" y="4437063"/>
            <a:ext cx="863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1042988" y="908050"/>
            <a:ext cx="64087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Выполните умножение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50825" y="45085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5,13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403350" y="450850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1,371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27313" y="4508500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3,24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284663" y="4437063"/>
            <a:ext cx="865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1,728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580063" y="4581525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32,40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6588125" y="45815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 1,0368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7740650" y="45085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0,0055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997200"/>
            <a:ext cx="2682875" cy="3392488"/>
          </a:xfrm>
          <a:prstGeom prst="rect">
            <a:avLst/>
          </a:prstGeom>
          <a:noFill/>
        </p:spPr>
      </p:pic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3419475" y="29972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6588125" y="2708275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8172450" y="46529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plant"/>
          <p:cNvSpPr>
            <a:spLocks noEditPoints="1" noChangeArrowheads="1"/>
          </p:cNvSpPr>
          <p:nvPr/>
        </p:nvSpPr>
        <p:spPr bwMode="auto">
          <a:xfrm>
            <a:off x="3348038" y="486886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89" name="Picture 9" descr="2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076700"/>
            <a:ext cx="1511300" cy="1871663"/>
          </a:xfrm>
          <a:prstGeom prst="rect">
            <a:avLst/>
          </a:prstGeom>
          <a:noFill/>
        </p:spPr>
      </p:pic>
      <p:sp>
        <p:nvSpPr>
          <p:cNvPr id="46090" name="plant"/>
          <p:cNvSpPr>
            <a:spLocks noEditPoints="1" noChangeArrowheads="1"/>
          </p:cNvSpPr>
          <p:nvPr/>
        </p:nvSpPr>
        <p:spPr bwMode="auto">
          <a:xfrm>
            <a:off x="5003800" y="50482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91" name="Picture 11" descr="2f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508500"/>
            <a:ext cx="1584325" cy="1873250"/>
          </a:xfrm>
          <a:prstGeom prst="rect">
            <a:avLst/>
          </a:prstGeom>
          <a:noFill/>
        </p:spPr>
      </p:pic>
      <p:sp>
        <p:nvSpPr>
          <p:cNvPr id="46092" name="plant"/>
          <p:cNvSpPr>
            <a:spLocks noEditPoints="1" noChangeArrowheads="1"/>
          </p:cNvSpPr>
          <p:nvPr/>
        </p:nvSpPr>
        <p:spPr bwMode="auto">
          <a:xfrm>
            <a:off x="6948488" y="465296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93" name="Picture 13" descr="2f3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292600"/>
            <a:ext cx="1800225" cy="1747838"/>
          </a:xfrm>
          <a:prstGeom prst="rect">
            <a:avLst/>
          </a:prstGeom>
          <a:noFill/>
        </p:spPr>
      </p:pic>
      <p:sp>
        <p:nvSpPr>
          <p:cNvPr id="46094" name="plant"/>
          <p:cNvSpPr>
            <a:spLocks noEditPoints="1" noChangeArrowheads="1"/>
          </p:cNvSpPr>
          <p:nvPr/>
        </p:nvSpPr>
        <p:spPr bwMode="auto">
          <a:xfrm>
            <a:off x="4500563" y="4149725"/>
            <a:ext cx="1809750" cy="8651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5" name="plant"/>
          <p:cNvSpPr>
            <a:spLocks noEditPoints="1" noChangeArrowheads="1"/>
          </p:cNvSpPr>
          <p:nvPr/>
        </p:nvSpPr>
        <p:spPr bwMode="auto">
          <a:xfrm rot="-21791713">
            <a:off x="6300788" y="3716338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6" name="plant"/>
          <p:cNvSpPr>
            <a:spLocks noEditPoints="1" noChangeArrowheads="1"/>
          </p:cNvSpPr>
          <p:nvPr/>
        </p:nvSpPr>
        <p:spPr bwMode="auto">
          <a:xfrm rot="-21791713">
            <a:off x="7334250" y="2852738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7" name="plant"/>
          <p:cNvSpPr>
            <a:spLocks noEditPoints="1" noChangeArrowheads="1"/>
          </p:cNvSpPr>
          <p:nvPr/>
        </p:nvSpPr>
        <p:spPr bwMode="auto">
          <a:xfrm rot="-21791713">
            <a:off x="5076825" y="3141663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8" name="plant"/>
          <p:cNvSpPr>
            <a:spLocks noEditPoints="1" noChangeArrowheads="1"/>
          </p:cNvSpPr>
          <p:nvPr/>
        </p:nvSpPr>
        <p:spPr bwMode="auto">
          <a:xfrm rot="-21791713">
            <a:off x="6443663" y="1989138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9" name="plant"/>
          <p:cNvSpPr>
            <a:spLocks noEditPoints="1" noChangeArrowheads="1"/>
          </p:cNvSpPr>
          <p:nvPr/>
        </p:nvSpPr>
        <p:spPr bwMode="auto">
          <a:xfrm rot="-21791713">
            <a:off x="7523163" y="969963"/>
            <a:ext cx="1449387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100" name="Picture 20" descr="7a2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1341438"/>
            <a:ext cx="666750" cy="762000"/>
          </a:xfrm>
          <a:prstGeom prst="rect">
            <a:avLst/>
          </a:prstGeom>
          <a:noFill/>
        </p:spPr>
      </p:pic>
      <p:pic>
        <p:nvPicPr>
          <p:cNvPr id="46101" name="Picture 21" descr="2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404813"/>
            <a:ext cx="1008063" cy="863600"/>
          </a:xfrm>
          <a:prstGeom prst="rect">
            <a:avLst/>
          </a:prstGeom>
          <a:noFill/>
        </p:spPr>
      </p:pic>
      <p:pic>
        <p:nvPicPr>
          <p:cNvPr id="46102" name="Picture 22" descr="2f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9675" y="2133600"/>
            <a:ext cx="1584325" cy="1223963"/>
          </a:xfrm>
          <a:prstGeom prst="rect">
            <a:avLst/>
          </a:prstGeom>
          <a:noFill/>
        </p:spPr>
      </p:pic>
      <p:pic>
        <p:nvPicPr>
          <p:cNvPr id="46103" name="Picture 23" descr="2f3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1700213"/>
            <a:ext cx="1152525" cy="865187"/>
          </a:xfrm>
          <a:prstGeom prst="rect">
            <a:avLst/>
          </a:prstGeom>
          <a:noFill/>
        </p:spPr>
      </p:pic>
      <p:pic>
        <p:nvPicPr>
          <p:cNvPr id="46104" name="Picture 24" descr="2f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141663"/>
            <a:ext cx="1008062" cy="1223962"/>
          </a:xfrm>
          <a:prstGeom prst="rect">
            <a:avLst/>
          </a:prstGeom>
          <a:noFill/>
        </p:spPr>
      </p:pic>
      <p:pic>
        <p:nvPicPr>
          <p:cNvPr id="46105" name="Picture 25" descr="2f3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933825"/>
            <a:ext cx="1152525" cy="865188"/>
          </a:xfrm>
          <a:prstGeom prst="rect">
            <a:avLst/>
          </a:prstGeom>
          <a:noFill/>
        </p:spPr>
      </p:pic>
      <p:pic>
        <p:nvPicPr>
          <p:cNvPr id="46106" name="Picture 26" descr="2f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636838"/>
            <a:ext cx="1584325" cy="1223962"/>
          </a:xfrm>
          <a:prstGeom prst="rect">
            <a:avLst/>
          </a:prstGeom>
          <a:noFill/>
        </p:spPr>
      </p:pic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250825" y="476250"/>
            <a:ext cx="6121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6600FF"/>
                </a:solidFill>
                <a:latin typeface="Verdana" pitchFamily="34" charset="0"/>
              </a:rPr>
              <a:t>Незнайка отправился на цветочную поляну. Помогите ему собрать целебные цветы. Если произведение дробей на лепестках совпадает с с дробью на листке, то цветок целебный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 rot="2167545">
            <a:off x="3563938" y="620713"/>
            <a:ext cx="1079500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endParaRPr lang="ru-RU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 rot="7240107">
            <a:off x="3586163" y="2182812"/>
            <a:ext cx="1079500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 rot="-4234578">
            <a:off x="1605757" y="1137444"/>
            <a:ext cx="1150937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3600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843213" y="2205038"/>
            <a:ext cx="1081087" cy="935037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1547813" y="3068638"/>
            <a:ext cx="1511300" cy="3611562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544" y="454"/>
              </a:cxn>
              <a:cxn ang="0">
                <a:pos x="454" y="1679"/>
              </a:cxn>
              <a:cxn ang="0">
                <a:pos x="91" y="2177"/>
              </a:cxn>
              <a:cxn ang="0">
                <a:pos x="0" y="2268"/>
              </a:cxn>
            </a:cxnLst>
            <a:rect l="0" t="0" r="r" b="b"/>
            <a:pathLst>
              <a:path w="952" h="2275">
                <a:moveTo>
                  <a:pt x="952" y="0"/>
                </a:moveTo>
                <a:cubicBezTo>
                  <a:pt x="789" y="87"/>
                  <a:pt x="627" y="174"/>
                  <a:pt x="544" y="454"/>
                </a:cubicBezTo>
                <a:cubicBezTo>
                  <a:pt x="461" y="734"/>
                  <a:pt x="529" y="1392"/>
                  <a:pt x="454" y="1679"/>
                </a:cubicBezTo>
                <a:cubicBezTo>
                  <a:pt x="379" y="1966"/>
                  <a:pt x="167" y="2079"/>
                  <a:pt x="91" y="2177"/>
                </a:cubicBezTo>
                <a:cubicBezTo>
                  <a:pt x="15" y="2275"/>
                  <a:pt x="15" y="2260"/>
                  <a:pt x="0" y="226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635375" y="1412875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2,5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600200" y="193040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4,3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851275" y="3068638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0,4</a:t>
            </a:r>
          </a:p>
        </p:txBody>
      </p:sp>
      <p:sp>
        <p:nvSpPr>
          <p:cNvPr id="47115" name="Freeform 11"/>
          <p:cNvSpPr>
            <a:spLocks/>
          </p:cNvSpPr>
          <p:nvPr/>
        </p:nvSpPr>
        <p:spPr bwMode="auto">
          <a:xfrm>
            <a:off x="1814513" y="4165600"/>
            <a:ext cx="2143125" cy="2235200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11413" y="5013325"/>
            <a:ext cx="89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/>
              <a:t> 43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435600" y="49418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ядовитый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1547813" y="2997200"/>
            <a:ext cx="1584325" cy="3683000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544" y="454"/>
              </a:cxn>
              <a:cxn ang="0">
                <a:pos x="454" y="1679"/>
              </a:cxn>
              <a:cxn ang="0">
                <a:pos x="91" y="2177"/>
              </a:cxn>
              <a:cxn ang="0">
                <a:pos x="0" y="2268"/>
              </a:cxn>
            </a:cxnLst>
            <a:rect l="0" t="0" r="r" b="b"/>
            <a:pathLst>
              <a:path w="952" h="2275">
                <a:moveTo>
                  <a:pt x="952" y="0"/>
                </a:moveTo>
                <a:cubicBezTo>
                  <a:pt x="789" y="87"/>
                  <a:pt x="627" y="174"/>
                  <a:pt x="544" y="454"/>
                </a:cubicBezTo>
                <a:cubicBezTo>
                  <a:pt x="461" y="734"/>
                  <a:pt x="529" y="1392"/>
                  <a:pt x="454" y="1679"/>
                </a:cubicBezTo>
                <a:cubicBezTo>
                  <a:pt x="379" y="1966"/>
                  <a:pt x="167" y="2079"/>
                  <a:pt x="91" y="2177"/>
                </a:cubicBezTo>
                <a:cubicBezTo>
                  <a:pt x="15" y="2275"/>
                  <a:pt x="15" y="2260"/>
                  <a:pt x="0" y="226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1814513" y="3860800"/>
            <a:ext cx="2470150" cy="2540000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627313" y="47974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/>
              <a:t>1,83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 rot="1883832">
            <a:off x="3160713" y="598488"/>
            <a:ext cx="1758950" cy="2235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 Unicode MS" pitchFamily="34" charset="-128"/>
              </a:rPr>
              <a:t>0,2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 rot="19210853">
            <a:off x="1835150" y="620713"/>
            <a:ext cx="1808163" cy="22590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 Unicode MS" pitchFamily="34" charset="-128"/>
              </a:rPr>
              <a:t>18,3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5963803">
            <a:off x="3664744" y="1670844"/>
            <a:ext cx="1746250" cy="2236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Arial Unicode MS" pitchFamily="34" charset="-128"/>
              </a:rPr>
              <a:t>0,5</a:t>
            </a: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2916238" y="2133600"/>
            <a:ext cx="1081087" cy="935038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364163" y="49418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9900"/>
                </a:solidFill>
              </a:rPr>
              <a:t>целебный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5288" y="51577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9900"/>
                </a:solidFill>
              </a:rPr>
              <a:t>целебный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 rot="57110900">
            <a:off x="2915444" y="1845469"/>
            <a:ext cx="1871662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6,2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rot="5231936">
            <a:off x="4572794" y="1267619"/>
            <a:ext cx="1868488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0,01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 rot="975701">
            <a:off x="3851275" y="404813"/>
            <a:ext cx="1870075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0,3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 rot="-3342650">
            <a:off x="2749550" y="714376"/>
            <a:ext cx="1914525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561520">
            <a:off x="4500563" y="3213100"/>
            <a:ext cx="2720975" cy="3063875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580063" y="45085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/>
              <a:t>1,86</a:t>
            </a: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 rot="-678333">
            <a:off x="3995738" y="2133600"/>
            <a:ext cx="1223962" cy="10795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4092575" y="3141663"/>
            <a:ext cx="755650" cy="3683000"/>
          </a:xfrm>
          <a:custGeom>
            <a:avLst/>
            <a:gdLst/>
            <a:ahLst/>
            <a:cxnLst>
              <a:cxn ang="0">
                <a:pos x="438" y="0"/>
              </a:cxn>
              <a:cxn ang="0">
                <a:pos x="438" y="725"/>
              </a:cxn>
              <a:cxn ang="0">
                <a:pos x="211" y="1406"/>
              </a:cxn>
              <a:cxn ang="0">
                <a:pos x="30" y="2177"/>
              </a:cxn>
              <a:cxn ang="0">
                <a:pos x="30" y="2268"/>
              </a:cxn>
            </a:cxnLst>
            <a:rect l="0" t="0" r="r" b="b"/>
            <a:pathLst>
              <a:path w="476" h="2320">
                <a:moveTo>
                  <a:pt x="438" y="0"/>
                </a:moveTo>
                <a:cubicBezTo>
                  <a:pt x="457" y="245"/>
                  <a:pt x="476" y="491"/>
                  <a:pt x="438" y="725"/>
                </a:cubicBezTo>
                <a:cubicBezTo>
                  <a:pt x="400" y="959"/>
                  <a:pt x="279" y="1164"/>
                  <a:pt x="211" y="1406"/>
                </a:cubicBezTo>
                <a:cubicBezTo>
                  <a:pt x="143" y="1648"/>
                  <a:pt x="60" y="2034"/>
                  <a:pt x="30" y="2177"/>
                </a:cubicBezTo>
                <a:cubicBezTo>
                  <a:pt x="0" y="2320"/>
                  <a:pt x="30" y="2253"/>
                  <a:pt x="30" y="2268"/>
                </a:cubicBezTo>
              </a:path>
            </a:pathLst>
          </a:cu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0179" name="Group 3"/>
          <p:cNvGrpSpPr>
            <a:grpSpLocks noChangeAspect="1"/>
          </p:cNvGrpSpPr>
          <p:nvPr/>
        </p:nvGrpSpPr>
        <p:grpSpPr bwMode="auto">
          <a:xfrm>
            <a:off x="1692275" y="-26988"/>
            <a:ext cx="5943600" cy="8343901"/>
            <a:chOff x="2274" y="6111"/>
            <a:chExt cx="7341" cy="10173"/>
          </a:xfrm>
        </p:grpSpPr>
        <p:sp>
          <p:nvSpPr>
            <p:cNvPr id="50180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74" y="6111"/>
              <a:ext cx="7341" cy="1017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Oval 5"/>
            <p:cNvSpPr>
              <a:spLocks noChangeArrowheads="1"/>
            </p:cNvSpPr>
            <p:nvPr/>
          </p:nvSpPr>
          <p:spPr bwMode="auto">
            <a:xfrm rot="2360670">
              <a:off x="7074" y="6250"/>
              <a:ext cx="1554" cy="32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Oval 6"/>
            <p:cNvSpPr>
              <a:spLocks noChangeArrowheads="1"/>
            </p:cNvSpPr>
            <p:nvPr/>
          </p:nvSpPr>
          <p:spPr bwMode="auto">
            <a:xfrm rot="-1789261">
              <a:off x="5097" y="6111"/>
              <a:ext cx="1553" cy="32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  <a:p>
              <a:pPr eaLnBrk="0" hangingPunct="0"/>
              <a:endParaRPr lang="ru-RU"/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auto">
            <a:xfrm rot="16200000">
              <a:off x="4260" y="7484"/>
              <a:ext cx="1532" cy="32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auto">
            <a:xfrm rot="-47897827">
              <a:off x="7226" y="8040"/>
              <a:ext cx="1531" cy="32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200">
                  <a:cs typeface="Times New Roman" pitchFamily="18" charset="0"/>
                </a:rPr>
                <a:t>                </a:t>
              </a:r>
              <a:endParaRPr lang="ru-RU"/>
            </a:p>
          </p:txBody>
        </p:sp>
        <p:sp>
          <p:nvSpPr>
            <p:cNvPr id="50185" name="Oval 9"/>
            <p:cNvSpPr>
              <a:spLocks noChangeArrowheads="1"/>
            </p:cNvSpPr>
            <p:nvPr/>
          </p:nvSpPr>
          <p:spPr bwMode="auto">
            <a:xfrm>
              <a:off x="5803" y="8480"/>
              <a:ext cx="1694" cy="13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4800">
                  <a:cs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7074" y="13218"/>
              <a:ext cx="1553" cy="8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187" name="Group 11"/>
          <p:cNvGrpSpPr>
            <a:grpSpLocks noChangeAspect="1"/>
          </p:cNvGrpSpPr>
          <p:nvPr/>
        </p:nvGrpSpPr>
        <p:grpSpPr bwMode="auto">
          <a:xfrm>
            <a:off x="1692275" y="0"/>
            <a:ext cx="5943600" cy="8343900"/>
            <a:chOff x="2274" y="6111"/>
            <a:chExt cx="7341" cy="10173"/>
          </a:xfrm>
        </p:grpSpPr>
        <p:sp>
          <p:nvSpPr>
            <p:cNvPr id="5018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274" y="6111"/>
              <a:ext cx="7341" cy="1017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50189" name="Oval 13"/>
            <p:cNvSpPr>
              <a:spLocks noChangeArrowheads="1"/>
            </p:cNvSpPr>
            <p:nvPr/>
          </p:nvSpPr>
          <p:spPr bwMode="auto">
            <a:xfrm rot="2360670">
              <a:off x="7074" y="6250"/>
              <a:ext cx="1554" cy="320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0" name="Oval 14"/>
            <p:cNvSpPr>
              <a:spLocks noChangeArrowheads="1"/>
            </p:cNvSpPr>
            <p:nvPr/>
          </p:nvSpPr>
          <p:spPr bwMode="auto">
            <a:xfrm rot="-1789261">
              <a:off x="5097" y="6111"/>
              <a:ext cx="1553" cy="320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800"/>
            </a:p>
            <a:p>
              <a:pPr eaLnBrk="0" hangingPunct="0"/>
              <a:endParaRPr lang="ru-RU"/>
            </a:p>
          </p:txBody>
        </p:sp>
        <p:sp>
          <p:nvSpPr>
            <p:cNvPr id="50191" name="Oval 15"/>
            <p:cNvSpPr>
              <a:spLocks noChangeArrowheads="1"/>
            </p:cNvSpPr>
            <p:nvPr/>
          </p:nvSpPr>
          <p:spPr bwMode="auto">
            <a:xfrm rot="16200000">
              <a:off x="4260" y="7484"/>
              <a:ext cx="1532" cy="324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/>
            </a:p>
          </p:txBody>
        </p:sp>
        <p:sp>
          <p:nvSpPr>
            <p:cNvPr id="50192" name="Oval 16"/>
            <p:cNvSpPr>
              <a:spLocks noChangeArrowheads="1"/>
            </p:cNvSpPr>
            <p:nvPr/>
          </p:nvSpPr>
          <p:spPr bwMode="auto">
            <a:xfrm rot="-47897827">
              <a:off x="7226" y="8040"/>
              <a:ext cx="1531" cy="324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200">
                  <a:cs typeface="Times New Roman" pitchFamily="18" charset="0"/>
                </a:rPr>
                <a:t>                </a:t>
              </a:r>
              <a:endParaRPr lang="ru-RU"/>
            </a:p>
          </p:txBody>
        </p:sp>
        <p:sp>
          <p:nvSpPr>
            <p:cNvPr id="50193" name="Oval 17"/>
            <p:cNvSpPr>
              <a:spLocks noChangeArrowheads="1"/>
            </p:cNvSpPr>
            <p:nvPr/>
          </p:nvSpPr>
          <p:spPr bwMode="auto">
            <a:xfrm>
              <a:off x="5803" y="8480"/>
              <a:ext cx="1694" cy="139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4800">
                  <a:cs typeface="Times New Roman" pitchFamily="18" charset="0"/>
                </a:rPr>
                <a:t> </a:t>
              </a:r>
              <a:endParaRPr lang="ru-RU"/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7074" y="13218"/>
              <a:ext cx="1553" cy="836"/>
            </a:xfrm>
            <a:prstGeom prst="rect">
              <a:avLst/>
            </a:prstGeom>
            <a:solidFill>
              <a:srgbClr val="FFFF00">
                <a:alpha val="96001"/>
              </a:srgbClr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995738" y="981075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0,001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795963" y="1052513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0,5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6011863" y="256540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3276600" y="213360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7,5</a:t>
            </a:r>
          </a:p>
        </p:txBody>
      </p:sp>
      <p:sp>
        <p:nvSpPr>
          <p:cNvPr id="50199" name="Freeform 23"/>
          <p:cNvSpPr>
            <a:spLocks/>
          </p:cNvSpPr>
          <p:nvPr/>
        </p:nvSpPr>
        <p:spPr bwMode="auto">
          <a:xfrm>
            <a:off x="3840163" y="3068638"/>
            <a:ext cx="1163637" cy="3900487"/>
          </a:xfrm>
          <a:custGeom>
            <a:avLst/>
            <a:gdLst/>
            <a:ahLst/>
            <a:cxnLst>
              <a:cxn ang="0">
                <a:pos x="733" y="0"/>
              </a:cxn>
              <a:cxn ang="0">
                <a:pos x="416" y="272"/>
              </a:cxn>
              <a:cxn ang="0">
                <a:pos x="53" y="1588"/>
              </a:cxn>
              <a:cxn ang="0">
                <a:pos x="98" y="2359"/>
              </a:cxn>
              <a:cxn ang="0">
                <a:pos x="98" y="2177"/>
              </a:cxn>
            </a:cxnLst>
            <a:rect l="0" t="0" r="r" b="b"/>
            <a:pathLst>
              <a:path w="733" h="2457">
                <a:moveTo>
                  <a:pt x="733" y="0"/>
                </a:moveTo>
                <a:cubicBezTo>
                  <a:pt x="631" y="3"/>
                  <a:pt x="529" y="7"/>
                  <a:pt x="416" y="272"/>
                </a:cubicBezTo>
                <a:cubicBezTo>
                  <a:pt x="303" y="537"/>
                  <a:pt x="106" y="1240"/>
                  <a:pt x="53" y="1588"/>
                </a:cubicBezTo>
                <a:cubicBezTo>
                  <a:pt x="0" y="1936"/>
                  <a:pt x="91" y="2261"/>
                  <a:pt x="98" y="2359"/>
                </a:cubicBezTo>
                <a:cubicBezTo>
                  <a:pt x="105" y="2457"/>
                  <a:pt x="101" y="2317"/>
                  <a:pt x="98" y="2177"/>
                </a:cubicBez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0" name="Freeform 24"/>
          <p:cNvSpPr>
            <a:spLocks/>
          </p:cNvSpPr>
          <p:nvPr/>
        </p:nvSpPr>
        <p:spPr bwMode="auto">
          <a:xfrm>
            <a:off x="1984375" y="2960688"/>
            <a:ext cx="2006600" cy="3570287"/>
          </a:xfrm>
          <a:custGeom>
            <a:avLst/>
            <a:gdLst/>
            <a:ahLst/>
            <a:cxnLst>
              <a:cxn ang="0">
                <a:pos x="1264" y="1381"/>
              </a:cxn>
              <a:cxn ang="0">
                <a:pos x="1246" y="1253"/>
              </a:cxn>
              <a:cxn ang="0">
                <a:pos x="1173" y="1161"/>
              </a:cxn>
              <a:cxn ang="0">
                <a:pos x="953" y="732"/>
              </a:cxn>
              <a:cxn ang="0">
                <a:pos x="807" y="713"/>
              </a:cxn>
              <a:cxn ang="0">
                <a:pos x="469" y="540"/>
              </a:cxn>
              <a:cxn ang="0">
                <a:pos x="405" y="466"/>
              </a:cxn>
              <a:cxn ang="0">
                <a:pos x="259" y="338"/>
              </a:cxn>
              <a:cxn ang="0">
                <a:pos x="167" y="210"/>
              </a:cxn>
              <a:cxn ang="0">
                <a:pos x="103" y="101"/>
              </a:cxn>
              <a:cxn ang="0">
                <a:pos x="57" y="0"/>
              </a:cxn>
              <a:cxn ang="0">
                <a:pos x="48" y="28"/>
              </a:cxn>
              <a:cxn ang="0">
                <a:pos x="131" y="631"/>
              </a:cxn>
              <a:cxn ang="0">
                <a:pos x="103" y="686"/>
              </a:cxn>
              <a:cxn ang="0">
                <a:pos x="94" y="750"/>
              </a:cxn>
              <a:cxn ang="0">
                <a:pos x="85" y="777"/>
              </a:cxn>
              <a:cxn ang="0">
                <a:pos x="213" y="1189"/>
              </a:cxn>
              <a:cxn ang="0">
                <a:pos x="222" y="1216"/>
              </a:cxn>
              <a:cxn ang="0">
                <a:pos x="268" y="1262"/>
              </a:cxn>
              <a:cxn ang="0">
                <a:pos x="323" y="1381"/>
              </a:cxn>
              <a:cxn ang="0">
                <a:pos x="414" y="1481"/>
              </a:cxn>
              <a:cxn ang="0">
                <a:pos x="469" y="1527"/>
              </a:cxn>
              <a:cxn ang="0">
                <a:pos x="487" y="1554"/>
              </a:cxn>
              <a:cxn ang="0">
                <a:pos x="542" y="1600"/>
              </a:cxn>
              <a:cxn ang="0">
                <a:pos x="597" y="1673"/>
              </a:cxn>
              <a:cxn ang="0">
                <a:pos x="670" y="1792"/>
              </a:cxn>
              <a:cxn ang="0">
                <a:pos x="716" y="1829"/>
              </a:cxn>
              <a:cxn ang="0">
                <a:pos x="825" y="1948"/>
              </a:cxn>
              <a:cxn ang="0">
                <a:pos x="871" y="2002"/>
              </a:cxn>
              <a:cxn ang="0">
                <a:pos x="1008" y="2121"/>
              </a:cxn>
              <a:cxn ang="0">
                <a:pos x="1063" y="2158"/>
              </a:cxn>
              <a:cxn ang="0">
                <a:pos x="1118" y="2194"/>
              </a:cxn>
              <a:cxn ang="0">
                <a:pos x="1264" y="2249"/>
              </a:cxn>
            </a:cxnLst>
            <a:rect l="0" t="0" r="r" b="b"/>
            <a:pathLst>
              <a:path w="1264" h="2249">
                <a:moveTo>
                  <a:pt x="1264" y="1381"/>
                </a:moveTo>
                <a:cubicBezTo>
                  <a:pt x="1264" y="1378"/>
                  <a:pt x="1263" y="1282"/>
                  <a:pt x="1246" y="1253"/>
                </a:cubicBezTo>
                <a:cubicBezTo>
                  <a:pt x="1223" y="1214"/>
                  <a:pt x="1190" y="1213"/>
                  <a:pt x="1173" y="1161"/>
                </a:cubicBezTo>
                <a:cubicBezTo>
                  <a:pt x="1128" y="1027"/>
                  <a:pt x="1091" y="802"/>
                  <a:pt x="953" y="732"/>
                </a:cubicBezTo>
                <a:cubicBezTo>
                  <a:pt x="909" y="710"/>
                  <a:pt x="850" y="716"/>
                  <a:pt x="807" y="713"/>
                </a:cubicBezTo>
                <a:cubicBezTo>
                  <a:pt x="675" y="687"/>
                  <a:pt x="569" y="628"/>
                  <a:pt x="469" y="540"/>
                </a:cubicBezTo>
                <a:cubicBezTo>
                  <a:pt x="341" y="428"/>
                  <a:pt x="512" y="573"/>
                  <a:pt x="405" y="466"/>
                </a:cubicBezTo>
                <a:cubicBezTo>
                  <a:pt x="360" y="421"/>
                  <a:pt x="301" y="386"/>
                  <a:pt x="259" y="338"/>
                </a:cubicBezTo>
                <a:cubicBezTo>
                  <a:pt x="223" y="297"/>
                  <a:pt x="205" y="250"/>
                  <a:pt x="167" y="210"/>
                </a:cubicBezTo>
                <a:cubicBezTo>
                  <a:pt x="152" y="165"/>
                  <a:pt x="128" y="139"/>
                  <a:pt x="103" y="101"/>
                </a:cubicBezTo>
                <a:cubicBezTo>
                  <a:pt x="93" y="62"/>
                  <a:pt x="80" y="34"/>
                  <a:pt x="57" y="0"/>
                </a:cubicBezTo>
                <a:cubicBezTo>
                  <a:pt x="54" y="9"/>
                  <a:pt x="48" y="18"/>
                  <a:pt x="48" y="28"/>
                </a:cubicBezTo>
                <a:cubicBezTo>
                  <a:pt x="48" y="93"/>
                  <a:pt x="0" y="507"/>
                  <a:pt x="131" y="631"/>
                </a:cubicBezTo>
                <a:cubicBezTo>
                  <a:pt x="124" y="650"/>
                  <a:pt x="109" y="666"/>
                  <a:pt x="103" y="686"/>
                </a:cubicBezTo>
                <a:cubicBezTo>
                  <a:pt x="97" y="707"/>
                  <a:pt x="98" y="729"/>
                  <a:pt x="94" y="750"/>
                </a:cubicBezTo>
                <a:cubicBezTo>
                  <a:pt x="92" y="759"/>
                  <a:pt x="88" y="768"/>
                  <a:pt x="85" y="777"/>
                </a:cubicBezTo>
                <a:cubicBezTo>
                  <a:pt x="98" y="936"/>
                  <a:pt x="98" y="1074"/>
                  <a:pt x="213" y="1189"/>
                </a:cubicBezTo>
                <a:cubicBezTo>
                  <a:pt x="216" y="1198"/>
                  <a:pt x="216" y="1208"/>
                  <a:pt x="222" y="1216"/>
                </a:cubicBezTo>
                <a:cubicBezTo>
                  <a:pt x="235" y="1233"/>
                  <a:pt x="268" y="1262"/>
                  <a:pt x="268" y="1262"/>
                </a:cubicBezTo>
                <a:cubicBezTo>
                  <a:pt x="281" y="1313"/>
                  <a:pt x="287" y="1345"/>
                  <a:pt x="323" y="1381"/>
                </a:cubicBezTo>
                <a:cubicBezTo>
                  <a:pt x="338" y="1426"/>
                  <a:pt x="372" y="1461"/>
                  <a:pt x="414" y="1481"/>
                </a:cubicBezTo>
                <a:cubicBezTo>
                  <a:pt x="457" y="1547"/>
                  <a:pt x="401" y="1471"/>
                  <a:pt x="469" y="1527"/>
                </a:cubicBezTo>
                <a:cubicBezTo>
                  <a:pt x="477" y="1534"/>
                  <a:pt x="480" y="1545"/>
                  <a:pt x="487" y="1554"/>
                </a:cubicBezTo>
                <a:cubicBezTo>
                  <a:pt x="504" y="1576"/>
                  <a:pt x="518" y="1583"/>
                  <a:pt x="542" y="1600"/>
                </a:cubicBezTo>
                <a:cubicBezTo>
                  <a:pt x="554" y="1638"/>
                  <a:pt x="580" y="1638"/>
                  <a:pt x="597" y="1673"/>
                </a:cubicBezTo>
                <a:cubicBezTo>
                  <a:pt x="620" y="1720"/>
                  <a:pt x="616" y="1756"/>
                  <a:pt x="670" y="1792"/>
                </a:cubicBezTo>
                <a:cubicBezTo>
                  <a:pt x="693" y="1807"/>
                  <a:pt x="699" y="1809"/>
                  <a:pt x="716" y="1829"/>
                </a:cubicBezTo>
                <a:cubicBezTo>
                  <a:pt x="754" y="1874"/>
                  <a:pt x="778" y="1911"/>
                  <a:pt x="825" y="1948"/>
                </a:cubicBezTo>
                <a:cubicBezTo>
                  <a:pt x="844" y="2000"/>
                  <a:pt x="821" y="1952"/>
                  <a:pt x="871" y="2002"/>
                </a:cubicBezTo>
                <a:cubicBezTo>
                  <a:pt x="919" y="2050"/>
                  <a:pt x="944" y="2095"/>
                  <a:pt x="1008" y="2121"/>
                </a:cubicBezTo>
                <a:cubicBezTo>
                  <a:pt x="1094" y="2207"/>
                  <a:pt x="987" y="2108"/>
                  <a:pt x="1063" y="2158"/>
                </a:cubicBezTo>
                <a:cubicBezTo>
                  <a:pt x="1131" y="2203"/>
                  <a:pt x="1054" y="2173"/>
                  <a:pt x="1118" y="2194"/>
                </a:cubicBezTo>
                <a:cubicBezTo>
                  <a:pt x="1177" y="2235"/>
                  <a:pt x="1190" y="2249"/>
                  <a:pt x="1264" y="2249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1" name="Freeform 25"/>
          <p:cNvSpPr>
            <a:spLocks/>
          </p:cNvSpPr>
          <p:nvPr/>
        </p:nvSpPr>
        <p:spPr bwMode="auto">
          <a:xfrm>
            <a:off x="3990975" y="3536950"/>
            <a:ext cx="1727200" cy="3024188"/>
          </a:xfrm>
          <a:custGeom>
            <a:avLst/>
            <a:gdLst/>
            <a:ahLst/>
            <a:cxnLst>
              <a:cxn ang="0">
                <a:pos x="55" y="835"/>
              </a:cxn>
              <a:cxn ang="0">
                <a:pos x="174" y="661"/>
              </a:cxn>
              <a:cxn ang="0">
                <a:pos x="201" y="615"/>
              </a:cxn>
              <a:cxn ang="0">
                <a:pos x="238" y="597"/>
              </a:cxn>
              <a:cxn ang="0">
                <a:pos x="393" y="497"/>
              </a:cxn>
              <a:cxn ang="0">
                <a:pos x="595" y="405"/>
              </a:cxn>
              <a:cxn ang="0">
                <a:pos x="649" y="387"/>
              </a:cxn>
              <a:cxn ang="0">
                <a:pos x="768" y="323"/>
              </a:cxn>
              <a:cxn ang="0">
                <a:pos x="878" y="213"/>
              </a:cxn>
              <a:cxn ang="0">
                <a:pos x="924" y="122"/>
              </a:cxn>
              <a:cxn ang="0">
                <a:pos x="960" y="30"/>
              </a:cxn>
              <a:cxn ang="0">
                <a:pos x="969" y="3"/>
              </a:cxn>
              <a:cxn ang="0">
                <a:pos x="988" y="21"/>
              </a:cxn>
              <a:cxn ang="0">
                <a:pos x="1006" y="49"/>
              </a:cxn>
              <a:cxn ang="0">
                <a:pos x="1052" y="177"/>
              </a:cxn>
              <a:cxn ang="0">
                <a:pos x="1088" y="295"/>
              </a:cxn>
              <a:cxn ang="0">
                <a:pos x="1079" y="359"/>
              </a:cxn>
              <a:cxn ang="0">
                <a:pos x="1052" y="378"/>
              </a:cxn>
              <a:cxn ang="0">
                <a:pos x="942" y="533"/>
              </a:cxn>
              <a:cxn ang="0">
                <a:pos x="969" y="661"/>
              </a:cxn>
              <a:cxn ang="0">
                <a:pos x="997" y="972"/>
              </a:cxn>
              <a:cxn ang="0">
                <a:pos x="988" y="1173"/>
              </a:cxn>
              <a:cxn ang="0">
                <a:pos x="942" y="1255"/>
              </a:cxn>
              <a:cxn ang="0">
                <a:pos x="713" y="1411"/>
              </a:cxn>
              <a:cxn ang="0">
                <a:pos x="686" y="1429"/>
              </a:cxn>
              <a:cxn ang="0">
                <a:pos x="631" y="1447"/>
              </a:cxn>
              <a:cxn ang="0">
                <a:pos x="467" y="1521"/>
              </a:cxn>
              <a:cxn ang="0">
                <a:pos x="384" y="1594"/>
              </a:cxn>
              <a:cxn ang="0">
                <a:pos x="339" y="1639"/>
              </a:cxn>
              <a:cxn ang="0">
                <a:pos x="265" y="1649"/>
              </a:cxn>
              <a:cxn ang="0">
                <a:pos x="183" y="1722"/>
              </a:cxn>
              <a:cxn ang="0">
                <a:pos x="128" y="1749"/>
              </a:cxn>
              <a:cxn ang="0">
                <a:pos x="83" y="1804"/>
              </a:cxn>
              <a:cxn ang="0">
                <a:pos x="55" y="1822"/>
              </a:cxn>
              <a:cxn ang="0">
                <a:pos x="37" y="1841"/>
              </a:cxn>
              <a:cxn ang="0">
                <a:pos x="0" y="1905"/>
              </a:cxn>
            </a:cxnLst>
            <a:rect l="0" t="0" r="r" b="b"/>
            <a:pathLst>
              <a:path w="1088" h="1905">
                <a:moveTo>
                  <a:pt x="55" y="835"/>
                </a:moveTo>
                <a:cubicBezTo>
                  <a:pt x="75" y="772"/>
                  <a:pt x="118" y="698"/>
                  <a:pt x="174" y="661"/>
                </a:cubicBezTo>
                <a:cubicBezTo>
                  <a:pt x="183" y="646"/>
                  <a:pt x="188" y="628"/>
                  <a:pt x="201" y="615"/>
                </a:cubicBezTo>
                <a:cubicBezTo>
                  <a:pt x="211" y="605"/>
                  <a:pt x="227" y="604"/>
                  <a:pt x="238" y="597"/>
                </a:cubicBezTo>
                <a:cubicBezTo>
                  <a:pt x="290" y="563"/>
                  <a:pt x="333" y="517"/>
                  <a:pt x="393" y="497"/>
                </a:cubicBezTo>
                <a:cubicBezTo>
                  <a:pt x="436" y="454"/>
                  <a:pt x="534" y="429"/>
                  <a:pt x="595" y="405"/>
                </a:cubicBezTo>
                <a:cubicBezTo>
                  <a:pt x="613" y="398"/>
                  <a:pt x="633" y="397"/>
                  <a:pt x="649" y="387"/>
                </a:cubicBezTo>
                <a:cubicBezTo>
                  <a:pt x="687" y="363"/>
                  <a:pt x="730" y="348"/>
                  <a:pt x="768" y="323"/>
                </a:cubicBezTo>
                <a:cubicBezTo>
                  <a:pt x="812" y="294"/>
                  <a:pt x="833" y="243"/>
                  <a:pt x="878" y="213"/>
                </a:cubicBezTo>
                <a:cubicBezTo>
                  <a:pt x="918" y="92"/>
                  <a:pt x="871" y="214"/>
                  <a:pt x="924" y="122"/>
                </a:cubicBezTo>
                <a:cubicBezTo>
                  <a:pt x="943" y="90"/>
                  <a:pt x="933" y="59"/>
                  <a:pt x="960" y="30"/>
                </a:cubicBezTo>
                <a:cubicBezTo>
                  <a:pt x="963" y="21"/>
                  <a:pt x="960" y="6"/>
                  <a:pt x="969" y="3"/>
                </a:cubicBezTo>
                <a:cubicBezTo>
                  <a:pt x="977" y="0"/>
                  <a:pt x="983" y="14"/>
                  <a:pt x="988" y="21"/>
                </a:cubicBezTo>
                <a:cubicBezTo>
                  <a:pt x="995" y="30"/>
                  <a:pt x="1000" y="40"/>
                  <a:pt x="1006" y="49"/>
                </a:cubicBezTo>
                <a:cubicBezTo>
                  <a:pt x="1017" y="94"/>
                  <a:pt x="1026" y="139"/>
                  <a:pt x="1052" y="177"/>
                </a:cubicBezTo>
                <a:cubicBezTo>
                  <a:pt x="1065" y="217"/>
                  <a:pt x="1078" y="255"/>
                  <a:pt x="1088" y="295"/>
                </a:cubicBezTo>
                <a:cubicBezTo>
                  <a:pt x="1085" y="316"/>
                  <a:pt x="1088" y="339"/>
                  <a:pt x="1079" y="359"/>
                </a:cubicBezTo>
                <a:cubicBezTo>
                  <a:pt x="1075" y="369"/>
                  <a:pt x="1060" y="370"/>
                  <a:pt x="1052" y="378"/>
                </a:cubicBezTo>
                <a:cubicBezTo>
                  <a:pt x="1009" y="421"/>
                  <a:pt x="969" y="479"/>
                  <a:pt x="942" y="533"/>
                </a:cubicBezTo>
                <a:cubicBezTo>
                  <a:pt x="948" y="578"/>
                  <a:pt x="955" y="618"/>
                  <a:pt x="969" y="661"/>
                </a:cubicBezTo>
                <a:cubicBezTo>
                  <a:pt x="976" y="830"/>
                  <a:pt x="977" y="850"/>
                  <a:pt x="997" y="972"/>
                </a:cubicBezTo>
                <a:cubicBezTo>
                  <a:pt x="994" y="1039"/>
                  <a:pt x="993" y="1106"/>
                  <a:pt x="988" y="1173"/>
                </a:cubicBezTo>
                <a:cubicBezTo>
                  <a:pt x="985" y="1210"/>
                  <a:pt x="963" y="1229"/>
                  <a:pt x="942" y="1255"/>
                </a:cubicBezTo>
                <a:cubicBezTo>
                  <a:pt x="882" y="1328"/>
                  <a:pt x="804" y="1382"/>
                  <a:pt x="713" y="1411"/>
                </a:cubicBezTo>
                <a:cubicBezTo>
                  <a:pt x="704" y="1417"/>
                  <a:pt x="696" y="1425"/>
                  <a:pt x="686" y="1429"/>
                </a:cubicBezTo>
                <a:cubicBezTo>
                  <a:pt x="668" y="1437"/>
                  <a:pt x="631" y="1447"/>
                  <a:pt x="631" y="1447"/>
                </a:cubicBezTo>
                <a:cubicBezTo>
                  <a:pt x="583" y="1481"/>
                  <a:pt x="520" y="1494"/>
                  <a:pt x="467" y="1521"/>
                </a:cubicBezTo>
                <a:cubicBezTo>
                  <a:pt x="437" y="1536"/>
                  <a:pt x="399" y="1571"/>
                  <a:pt x="384" y="1594"/>
                </a:cubicBezTo>
                <a:cubicBezTo>
                  <a:pt x="371" y="1613"/>
                  <a:pt x="364" y="1632"/>
                  <a:pt x="339" y="1639"/>
                </a:cubicBezTo>
                <a:cubicBezTo>
                  <a:pt x="315" y="1646"/>
                  <a:pt x="290" y="1646"/>
                  <a:pt x="265" y="1649"/>
                </a:cubicBezTo>
                <a:cubicBezTo>
                  <a:pt x="220" y="1664"/>
                  <a:pt x="220" y="1699"/>
                  <a:pt x="183" y="1722"/>
                </a:cubicBezTo>
                <a:cubicBezTo>
                  <a:pt x="123" y="1760"/>
                  <a:pt x="191" y="1697"/>
                  <a:pt x="128" y="1749"/>
                </a:cubicBezTo>
                <a:cubicBezTo>
                  <a:pt x="31" y="1830"/>
                  <a:pt x="160" y="1729"/>
                  <a:pt x="83" y="1804"/>
                </a:cubicBezTo>
                <a:cubicBezTo>
                  <a:pt x="75" y="1812"/>
                  <a:pt x="64" y="1815"/>
                  <a:pt x="55" y="1822"/>
                </a:cubicBezTo>
                <a:cubicBezTo>
                  <a:pt x="48" y="1827"/>
                  <a:pt x="43" y="1835"/>
                  <a:pt x="37" y="1841"/>
                </a:cubicBezTo>
                <a:cubicBezTo>
                  <a:pt x="28" y="1869"/>
                  <a:pt x="12" y="1879"/>
                  <a:pt x="0" y="1905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2" name="Freeform 26"/>
          <p:cNvSpPr>
            <a:spLocks/>
          </p:cNvSpPr>
          <p:nvPr/>
        </p:nvSpPr>
        <p:spPr bwMode="auto">
          <a:xfrm>
            <a:off x="4140200" y="4581525"/>
            <a:ext cx="936625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317" y="408"/>
              </a:cxn>
              <a:cxn ang="0">
                <a:pos x="590" y="0"/>
              </a:cxn>
            </a:cxnLst>
            <a:rect l="0" t="0" r="r" b="b"/>
            <a:pathLst>
              <a:path w="590" h="816">
                <a:moveTo>
                  <a:pt x="0" y="816"/>
                </a:moveTo>
                <a:cubicBezTo>
                  <a:pt x="109" y="680"/>
                  <a:pt x="219" y="544"/>
                  <a:pt x="317" y="408"/>
                </a:cubicBezTo>
                <a:cubicBezTo>
                  <a:pt x="415" y="272"/>
                  <a:pt x="545" y="68"/>
                  <a:pt x="590" y="0"/>
                </a:cubicBezTo>
              </a:path>
            </a:pathLst>
          </a:cu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2627313" y="45085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/>
              <a:t>37,5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5759450" y="5229225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ядовитый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 rot="2072136">
            <a:off x="4643438" y="476250"/>
            <a:ext cx="1439862" cy="1728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 3,2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 rot="6264011">
            <a:off x="5003801" y="1412875"/>
            <a:ext cx="1439862" cy="17287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-2232773">
            <a:off x="3635375" y="476250"/>
            <a:ext cx="1439863" cy="1728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0,5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 rot="36945883">
            <a:off x="3348038" y="1412875"/>
            <a:ext cx="1439862" cy="1728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  2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10559365">
            <a:off x="4211638" y="1916113"/>
            <a:ext cx="1439862" cy="17287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Verdana" pitchFamily="34" charset="0"/>
              </a:rPr>
              <a:t>0,5</a:t>
            </a: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500563" y="1628775"/>
            <a:ext cx="792162" cy="7207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3635375" y="2420938"/>
            <a:ext cx="936625" cy="4176712"/>
          </a:xfrm>
          <a:custGeom>
            <a:avLst/>
            <a:gdLst/>
            <a:ahLst/>
            <a:cxnLst>
              <a:cxn ang="0">
                <a:pos x="590" y="0"/>
              </a:cxn>
              <a:cxn ang="0">
                <a:pos x="91" y="635"/>
              </a:cxn>
              <a:cxn ang="0">
                <a:pos x="46" y="1451"/>
              </a:cxn>
              <a:cxn ang="0">
                <a:pos x="0" y="2631"/>
              </a:cxn>
            </a:cxnLst>
            <a:rect l="0" t="0" r="r" b="b"/>
            <a:pathLst>
              <a:path w="590" h="2631">
                <a:moveTo>
                  <a:pt x="590" y="0"/>
                </a:moveTo>
                <a:cubicBezTo>
                  <a:pt x="386" y="196"/>
                  <a:pt x="182" y="393"/>
                  <a:pt x="91" y="635"/>
                </a:cubicBezTo>
                <a:cubicBezTo>
                  <a:pt x="0" y="877"/>
                  <a:pt x="61" y="1118"/>
                  <a:pt x="46" y="1451"/>
                </a:cubicBezTo>
                <a:cubicBezTo>
                  <a:pt x="31" y="1784"/>
                  <a:pt x="8" y="2434"/>
                  <a:pt x="0" y="2631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3638550" y="3657600"/>
            <a:ext cx="1963738" cy="2830513"/>
          </a:xfrm>
          <a:custGeom>
            <a:avLst/>
            <a:gdLst/>
            <a:ahLst/>
            <a:cxnLst>
              <a:cxn ang="0">
                <a:pos x="30" y="1152"/>
              </a:cxn>
              <a:cxn ang="0">
                <a:pos x="167" y="814"/>
              </a:cxn>
              <a:cxn ang="0">
                <a:pos x="250" y="731"/>
              </a:cxn>
              <a:cxn ang="0">
                <a:pos x="277" y="704"/>
              </a:cxn>
              <a:cxn ang="0">
                <a:pos x="350" y="622"/>
              </a:cxn>
              <a:cxn ang="0">
                <a:pos x="515" y="549"/>
              </a:cxn>
              <a:cxn ang="0">
                <a:pos x="698" y="448"/>
              </a:cxn>
              <a:cxn ang="0">
                <a:pos x="798" y="366"/>
              </a:cxn>
              <a:cxn ang="0">
                <a:pos x="844" y="329"/>
              </a:cxn>
              <a:cxn ang="0">
                <a:pos x="908" y="229"/>
              </a:cxn>
              <a:cxn ang="0">
                <a:pos x="972" y="183"/>
              </a:cxn>
              <a:cxn ang="0">
                <a:pos x="981" y="155"/>
              </a:cxn>
              <a:cxn ang="0">
                <a:pos x="1091" y="73"/>
              </a:cxn>
              <a:cxn ang="0">
                <a:pos x="1191" y="27"/>
              </a:cxn>
              <a:cxn ang="0">
                <a:pos x="1237" y="0"/>
              </a:cxn>
              <a:cxn ang="0">
                <a:pos x="1191" y="91"/>
              </a:cxn>
              <a:cxn ang="0">
                <a:pos x="1164" y="384"/>
              </a:cxn>
              <a:cxn ang="0">
                <a:pos x="1146" y="530"/>
              </a:cxn>
              <a:cxn ang="0">
                <a:pos x="999" y="695"/>
              </a:cxn>
              <a:cxn ang="0">
                <a:pos x="926" y="768"/>
              </a:cxn>
              <a:cxn ang="0">
                <a:pos x="771" y="942"/>
              </a:cxn>
              <a:cxn ang="0">
                <a:pos x="716" y="1015"/>
              </a:cxn>
              <a:cxn ang="0">
                <a:pos x="652" y="1216"/>
              </a:cxn>
              <a:cxn ang="0">
                <a:pos x="588" y="1280"/>
              </a:cxn>
              <a:cxn ang="0">
                <a:pos x="442" y="1371"/>
              </a:cxn>
              <a:cxn ang="0">
                <a:pos x="396" y="1435"/>
              </a:cxn>
              <a:cxn ang="0">
                <a:pos x="332" y="1499"/>
              </a:cxn>
              <a:cxn ang="0">
                <a:pos x="222" y="1627"/>
              </a:cxn>
              <a:cxn ang="0">
                <a:pos x="195" y="1655"/>
              </a:cxn>
              <a:cxn ang="0">
                <a:pos x="67" y="1746"/>
              </a:cxn>
              <a:cxn ang="0">
                <a:pos x="49" y="1765"/>
              </a:cxn>
              <a:cxn ang="0">
                <a:pos x="3" y="1783"/>
              </a:cxn>
            </a:cxnLst>
            <a:rect l="0" t="0" r="r" b="b"/>
            <a:pathLst>
              <a:path w="1237" h="1783">
                <a:moveTo>
                  <a:pt x="30" y="1152"/>
                </a:moveTo>
                <a:cubicBezTo>
                  <a:pt x="0" y="1000"/>
                  <a:pt x="70" y="923"/>
                  <a:pt x="167" y="814"/>
                </a:cubicBezTo>
                <a:cubicBezTo>
                  <a:pt x="167" y="814"/>
                  <a:pt x="236" y="745"/>
                  <a:pt x="250" y="731"/>
                </a:cubicBezTo>
                <a:cubicBezTo>
                  <a:pt x="259" y="722"/>
                  <a:pt x="277" y="704"/>
                  <a:pt x="277" y="704"/>
                </a:cubicBezTo>
                <a:cubicBezTo>
                  <a:pt x="291" y="662"/>
                  <a:pt x="317" y="650"/>
                  <a:pt x="350" y="622"/>
                </a:cubicBezTo>
                <a:cubicBezTo>
                  <a:pt x="411" y="571"/>
                  <a:pt x="438" y="562"/>
                  <a:pt x="515" y="549"/>
                </a:cubicBezTo>
                <a:cubicBezTo>
                  <a:pt x="577" y="507"/>
                  <a:pt x="632" y="480"/>
                  <a:pt x="698" y="448"/>
                </a:cubicBezTo>
                <a:cubicBezTo>
                  <a:pt x="729" y="417"/>
                  <a:pt x="767" y="397"/>
                  <a:pt x="798" y="366"/>
                </a:cubicBezTo>
                <a:cubicBezTo>
                  <a:pt x="840" y="324"/>
                  <a:pt x="792" y="346"/>
                  <a:pt x="844" y="329"/>
                </a:cubicBezTo>
                <a:cubicBezTo>
                  <a:pt x="903" y="270"/>
                  <a:pt x="883" y="304"/>
                  <a:pt x="908" y="229"/>
                </a:cubicBezTo>
                <a:cubicBezTo>
                  <a:pt x="910" y="224"/>
                  <a:pt x="963" y="189"/>
                  <a:pt x="972" y="183"/>
                </a:cubicBezTo>
                <a:cubicBezTo>
                  <a:pt x="975" y="174"/>
                  <a:pt x="975" y="163"/>
                  <a:pt x="981" y="155"/>
                </a:cubicBezTo>
                <a:cubicBezTo>
                  <a:pt x="992" y="141"/>
                  <a:pt x="1083" y="76"/>
                  <a:pt x="1091" y="73"/>
                </a:cubicBezTo>
                <a:cubicBezTo>
                  <a:pt x="1124" y="62"/>
                  <a:pt x="1168" y="49"/>
                  <a:pt x="1191" y="27"/>
                </a:cubicBezTo>
                <a:cubicBezTo>
                  <a:pt x="1217" y="2"/>
                  <a:pt x="1202" y="12"/>
                  <a:pt x="1237" y="0"/>
                </a:cubicBezTo>
                <a:cubicBezTo>
                  <a:pt x="1217" y="31"/>
                  <a:pt x="1212" y="61"/>
                  <a:pt x="1191" y="91"/>
                </a:cubicBezTo>
                <a:cubicBezTo>
                  <a:pt x="1185" y="195"/>
                  <a:pt x="1174" y="283"/>
                  <a:pt x="1164" y="384"/>
                </a:cubicBezTo>
                <a:cubicBezTo>
                  <a:pt x="1159" y="433"/>
                  <a:pt x="1166" y="485"/>
                  <a:pt x="1146" y="530"/>
                </a:cubicBezTo>
                <a:cubicBezTo>
                  <a:pt x="1129" y="569"/>
                  <a:pt x="1036" y="671"/>
                  <a:pt x="999" y="695"/>
                </a:cubicBezTo>
                <a:cubicBezTo>
                  <a:pt x="986" y="734"/>
                  <a:pt x="959" y="747"/>
                  <a:pt x="926" y="768"/>
                </a:cubicBezTo>
                <a:cubicBezTo>
                  <a:pt x="881" y="829"/>
                  <a:pt x="824" y="887"/>
                  <a:pt x="771" y="942"/>
                </a:cubicBezTo>
                <a:cubicBezTo>
                  <a:pt x="759" y="978"/>
                  <a:pt x="748" y="994"/>
                  <a:pt x="716" y="1015"/>
                </a:cubicBezTo>
                <a:cubicBezTo>
                  <a:pt x="673" y="1080"/>
                  <a:pt x="732" y="1189"/>
                  <a:pt x="652" y="1216"/>
                </a:cubicBezTo>
                <a:cubicBezTo>
                  <a:pt x="639" y="1256"/>
                  <a:pt x="622" y="1261"/>
                  <a:pt x="588" y="1280"/>
                </a:cubicBezTo>
                <a:cubicBezTo>
                  <a:pt x="539" y="1307"/>
                  <a:pt x="488" y="1340"/>
                  <a:pt x="442" y="1371"/>
                </a:cubicBezTo>
                <a:cubicBezTo>
                  <a:pt x="419" y="1386"/>
                  <a:pt x="411" y="1413"/>
                  <a:pt x="396" y="1435"/>
                </a:cubicBezTo>
                <a:cubicBezTo>
                  <a:pt x="378" y="1460"/>
                  <a:pt x="358" y="1482"/>
                  <a:pt x="332" y="1499"/>
                </a:cubicBezTo>
                <a:cubicBezTo>
                  <a:pt x="310" y="1569"/>
                  <a:pt x="283" y="1584"/>
                  <a:pt x="222" y="1627"/>
                </a:cubicBezTo>
                <a:cubicBezTo>
                  <a:pt x="211" y="1634"/>
                  <a:pt x="205" y="1647"/>
                  <a:pt x="195" y="1655"/>
                </a:cubicBezTo>
                <a:cubicBezTo>
                  <a:pt x="154" y="1687"/>
                  <a:pt x="108" y="1713"/>
                  <a:pt x="67" y="1746"/>
                </a:cubicBezTo>
                <a:cubicBezTo>
                  <a:pt x="60" y="1752"/>
                  <a:pt x="56" y="1760"/>
                  <a:pt x="49" y="1765"/>
                </a:cubicBezTo>
                <a:cubicBezTo>
                  <a:pt x="35" y="1774"/>
                  <a:pt x="18" y="1776"/>
                  <a:pt x="3" y="1783"/>
                </a:cubicBezTo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1908175" y="1989138"/>
            <a:ext cx="1801813" cy="4529137"/>
          </a:xfrm>
          <a:custGeom>
            <a:avLst/>
            <a:gdLst/>
            <a:ahLst/>
            <a:cxnLst>
              <a:cxn ang="0">
                <a:pos x="870" y="2853"/>
              </a:cxn>
              <a:cxn ang="0">
                <a:pos x="687" y="2679"/>
              </a:cxn>
              <a:cxn ang="0">
                <a:pos x="586" y="2570"/>
              </a:cxn>
              <a:cxn ang="0">
                <a:pos x="477" y="2478"/>
              </a:cxn>
              <a:cxn ang="0">
                <a:pos x="422" y="2442"/>
              </a:cxn>
              <a:cxn ang="0">
                <a:pos x="312" y="2332"/>
              </a:cxn>
              <a:cxn ang="0">
                <a:pos x="294" y="2304"/>
              </a:cxn>
              <a:cxn ang="0">
                <a:pos x="275" y="2286"/>
              </a:cxn>
              <a:cxn ang="0">
                <a:pos x="120" y="2094"/>
              </a:cxn>
              <a:cxn ang="0">
                <a:pos x="47" y="1783"/>
              </a:cxn>
              <a:cxn ang="0">
                <a:pos x="56" y="659"/>
              </a:cxn>
              <a:cxn ang="0">
                <a:pos x="1" y="28"/>
              </a:cxn>
              <a:cxn ang="0">
                <a:pos x="10" y="0"/>
              </a:cxn>
              <a:cxn ang="0">
                <a:pos x="19" y="28"/>
              </a:cxn>
              <a:cxn ang="0">
                <a:pos x="38" y="101"/>
              </a:cxn>
              <a:cxn ang="0">
                <a:pos x="102" y="183"/>
              </a:cxn>
              <a:cxn ang="0">
                <a:pos x="166" y="275"/>
              </a:cxn>
              <a:cxn ang="0">
                <a:pos x="230" y="357"/>
              </a:cxn>
              <a:cxn ang="0">
                <a:pos x="303" y="476"/>
              </a:cxn>
              <a:cxn ang="0">
                <a:pos x="312" y="531"/>
              </a:cxn>
              <a:cxn ang="0">
                <a:pos x="349" y="540"/>
              </a:cxn>
              <a:cxn ang="0">
                <a:pos x="394" y="576"/>
              </a:cxn>
              <a:cxn ang="0">
                <a:pos x="495" y="677"/>
              </a:cxn>
              <a:cxn ang="0">
                <a:pos x="614" y="796"/>
              </a:cxn>
              <a:cxn ang="0">
                <a:pos x="623" y="823"/>
              </a:cxn>
              <a:cxn ang="0">
                <a:pos x="641" y="860"/>
              </a:cxn>
              <a:cxn ang="0">
                <a:pos x="650" y="896"/>
              </a:cxn>
              <a:cxn ang="0">
                <a:pos x="723" y="906"/>
              </a:cxn>
              <a:cxn ang="0">
                <a:pos x="797" y="979"/>
              </a:cxn>
              <a:cxn ang="0">
                <a:pos x="833" y="1024"/>
              </a:cxn>
              <a:cxn ang="0">
                <a:pos x="870" y="1116"/>
              </a:cxn>
              <a:cxn ang="0">
                <a:pos x="888" y="1372"/>
              </a:cxn>
              <a:cxn ang="0">
                <a:pos x="906" y="1408"/>
              </a:cxn>
              <a:cxn ang="0">
                <a:pos x="870" y="2853"/>
              </a:cxn>
            </a:cxnLst>
            <a:rect l="0" t="0" r="r" b="b"/>
            <a:pathLst>
              <a:path w="908" h="2853">
                <a:moveTo>
                  <a:pt x="870" y="2853"/>
                </a:moveTo>
                <a:cubicBezTo>
                  <a:pt x="808" y="2794"/>
                  <a:pt x="760" y="2723"/>
                  <a:pt x="687" y="2679"/>
                </a:cubicBezTo>
                <a:cubicBezTo>
                  <a:pt x="672" y="2635"/>
                  <a:pt x="630" y="2584"/>
                  <a:pt x="586" y="2570"/>
                </a:cubicBezTo>
                <a:cubicBezTo>
                  <a:pt x="549" y="2532"/>
                  <a:pt x="520" y="2508"/>
                  <a:pt x="477" y="2478"/>
                </a:cubicBezTo>
                <a:cubicBezTo>
                  <a:pt x="459" y="2465"/>
                  <a:pt x="437" y="2457"/>
                  <a:pt x="422" y="2442"/>
                </a:cubicBezTo>
                <a:cubicBezTo>
                  <a:pt x="385" y="2405"/>
                  <a:pt x="349" y="2368"/>
                  <a:pt x="312" y="2332"/>
                </a:cubicBezTo>
                <a:cubicBezTo>
                  <a:pt x="304" y="2324"/>
                  <a:pt x="301" y="2313"/>
                  <a:pt x="294" y="2304"/>
                </a:cubicBezTo>
                <a:cubicBezTo>
                  <a:pt x="289" y="2297"/>
                  <a:pt x="281" y="2292"/>
                  <a:pt x="275" y="2286"/>
                </a:cubicBezTo>
                <a:cubicBezTo>
                  <a:pt x="239" y="2215"/>
                  <a:pt x="146" y="2173"/>
                  <a:pt x="120" y="2094"/>
                </a:cubicBezTo>
                <a:cubicBezTo>
                  <a:pt x="86" y="1991"/>
                  <a:pt x="60" y="1891"/>
                  <a:pt x="47" y="1783"/>
                </a:cubicBezTo>
                <a:cubicBezTo>
                  <a:pt x="61" y="1291"/>
                  <a:pt x="71" y="1311"/>
                  <a:pt x="56" y="659"/>
                </a:cubicBezTo>
                <a:cubicBezTo>
                  <a:pt x="52" y="502"/>
                  <a:pt x="61" y="209"/>
                  <a:pt x="1" y="28"/>
                </a:cubicBezTo>
                <a:cubicBezTo>
                  <a:pt x="4" y="19"/>
                  <a:pt x="0" y="0"/>
                  <a:pt x="10" y="0"/>
                </a:cubicBezTo>
                <a:cubicBezTo>
                  <a:pt x="20" y="0"/>
                  <a:pt x="16" y="19"/>
                  <a:pt x="19" y="28"/>
                </a:cubicBezTo>
                <a:cubicBezTo>
                  <a:pt x="27" y="52"/>
                  <a:pt x="28" y="78"/>
                  <a:pt x="38" y="101"/>
                </a:cubicBezTo>
                <a:cubicBezTo>
                  <a:pt x="57" y="144"/>
                  <a:pt x="73" y="155"/>
                  <a:pt x="102" y="183"/>
                </a:cubicBezTo>
                <a:cubicBezTo>
                  <a:pt x="119" y="219"/>
                  <a:pt x="138" y="247"/>
                  <a:pt x="166" y="275"/>
                </a:cubicBezTo>
                <a:cubicBezTo>
                  <a:pt x="187" y="338"/>
                  <a:pt x="158" y="265"/>
                  <a:pt x="230" y="357"/>
                </a:cubicBezTo>
                <a:cubicBezTo>
                  <a:pt x="261" y="396"/>
                  <a:pt x="277" y="435"/>
                  <a:pt x="303" y="476"/>
                </a:cubicBezTo>
                <a:cubicBezTo>
                  <a:pt x="306" y="494"/>
                  <a:pt x="301" y="516"/>
                  <a:pt x="312" y="531"/>
                </a:cubicBezTo>
                <a:cubicBezTo>
                  <a:pt x="319" y="541"/>
                  <a:pt x="338" y="534"/>
                  <a:pt x="349" y="540"/>
                </a:cubicBezTo>
                <a:cubicBezTo>
                  <a:pt x="366" y="549"/>
                  <a:pt x="379" y="563"/>
                  <a:pt x="394" y="576"/>
                </a:cubicBezTo>
                <a:cubicBezTo>
                  <a:pt x="431" y="608"/>
                  <a:pt x="455" y="648"/>
                  <a:pt x="495" y="677"/>
                </a:cubicBezTo>
                <a:cubicBezTo>
                  <a:pt x="527" y="725"/>
                  <a:pt x="573" y="757"/>
                  <a:pt x="614" y="796"/>
                </a:cubicBezTo>
                <a:cubicBezTo>
                  <a:pt x="617" y="805"/>
                  <a:pt x="619" y="814"/>
                  <a:pt x="623" y="823"/>
                </a:cubicBezTo>
                <a:cubicBezTo>
                  <a:pt x="628" y="836"/>
                  <a:pt x="636" y="847"/>
                  <a:pt x="641" y="860"/>
                </a:cubicBezTo>
                <a:cubicBezTo>
                  <a:pt x="645" y="872"/>
                  <a:pt x="639" y="890"/>
                  <a:pt x="650" y="896"/>
                </a:cubicBezTo>
                <a:cubicBezTo>
                  <a:pt x="671" y="908"/>
                  <a:pt x="699" y="903"/>
                  <a:pt x="723" y="906"/>
                </a:cubicBezTo>
                <a:cubicBezTo>
                  <a:pt x="755" y="926"/>
                  <a:pt x="770" y="952"/>
                  <a:pt x="797" y="979"/>
                </a:cubicBezTo>
                <a:cubicBezTo>
                  <a:pt x="819" y="1045"/>
                  <a:pt x="787" y="968"/>
                  <a:pt x="833" y="1024"/>
                </a:cubicBezTo>
                <a:cubicBezTo>
                  <a:pt x="852" y="1047"/>
                  <a:pt x="861" y="1088"/>
                  <a:pt x="870" y="1116"/>
                </a:cubicBezTo>
                <a:cubicBezTo>
                  <a:pt x="876" y="1201"/>
                  <a:pt x="874" y="1288"/>
                  <a:pt x="888" y="1372"/>
                </a:cubicBezTo>
                <a:cubicBezTo>
                  <a:pt x="908" y="1491"/>
                  <a:pt x="906" y="1363"/>
                  <a:pt x="906" y="1408"/>
                </a:cubicBezTo>
                <a:cubicBezTo>
                  <a:pt x="906" y="1408"/>
                  <a:pt x="870" y="2853"/>
                  <a:pt x="870" y="2853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124075" y="39338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Verdana" pitchFamily="34" charset="0"/>
              </a:rPr>
              <a:t>  6,4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580063" y="5229225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9900"/>
                </a:solidFill>
              </a:rPr>
              <a:t>целебный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                      Цели урока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/>
              <a:t>     </a:t>
            </a:r>
            <a:r>
              <a:rPr lang="ru-RU" sz="2400" dirty="0"/>
              <a:t>повторить правило умножения десятичной дроби на натуральное число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вывести правило умножения десятичной дроби на десятичную дробь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    закрепить материал с помощью решения различных упражнений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    расширять кругозор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2916238" y="404813"/>
            <a:ext cx="2428875" cy="647700"/>
          </a:xfrm>
          <a:prstGeom prst="cloudCallout">
            <a:avLst>
              <a:gd name="adj1" fmla="val -117843"/>
              <a:gd name="adj2" fmla="val -74019"/>
            </a:avLst>
          </a:prstGeom>
          <a:gradFill rotWithShape="1">
            <a:gsLst>
              <a:gs pos="0">
                <a:srgbClr val="88C9D8"/>
              </a:gs>
              <a:gs pos="50000">
                <a:schemeClr val="bg1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6715125" y="549275"/>
            <a:ext cx="2428875" cy="260350"/>
          </a:xfrm>
          <a:prstGeom prst="cloudCallout">
            <a:avLst>
              <a:gd name="adj1" fmla="val -117843"/>
              <a:gd name="adj2" fmla="val -109755"/>
            </a:avLst>
          </a:prstGeom>
          <a:gradFill rotWithShape="1">
            <a:gsLst>
              <a:gs pos="0">
                <a:srgbClr val="88C9D8"/>
              </a:gs>
              <a:gs pos="50000">
                <a:schemeClr val="bg1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2228" name="Picture 4" descr="37r3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5150" cy="1628775"/>
          </a:xfrm>
          <a:prstGeom prst="rect">
            <a:avLst/>
          </a:prstGeom>
          <a:noFill/>
        </p:spPr>
      </p:pic>
      <p:pic>
        <p:nvPicPr>
          <p:cNvPr id="52229" name="Picture 5" descr="2f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03575" y="6081713"/>
            <a:ext cx="666750" cy="666750"/>
          </a:xfrm>
          <a:prstGeom prst="rect">
            <a:avLst/>
          </a:prstGeom>
          <a:noFill/>
        </p:spPr>
      </p:pic>
      <p:sp>
        <p:nvSpPr>
          <p:cNvPr id="52230" name="plant"/>
          <p:cNvSpPr>
            <a:spLocks noEditPoints="1" noChangeArrowheads="1"/>
          </p:cNvSpPr>
          <p:nvPr/>
        </p:nvSpPr>
        <p:spPr bwMode="auto">
          <a:xfrm rot="-21791713">
            <a:off x="4211638" y="6308725"/>
            <a:ext cx="714375" cy="371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2231" name="Picture 7" descr="2f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140200" y="5876925"/>
            <a:ext cx="666750" cy="666750"/>
          </a:xfrm>
          <a:prstGeom prst="rect">
            <a:avLst/>
          </a:prstGeom>
          <a:noFill/>
        </p:spPr>
      </p:pic>
      <p:sp>
        <p:nvSpPr>
          <p:cNvPr id="52232" name="plant"/>
          <p:cNvSpPr>
            <a:spLocks noEditPoints="1" noChangeArrowheads="1"/>
          </p:cNvSpPr>
          <p:nvPr/>
        </p:nvSpPr>
        <p:spPr bwMode="auto">
          <a:xfrm rot="-21791713">
            <a:off x="3203575" y="6513513"/>
            <a:ext cx="714375" cy="371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2233" name="plant"/>
          <p:cNvSpPr>
            <a:spLocks noEditPoints="1" noChangeArrowheads="1"/>
          </p:cNvSpPr>
          <p:nvPr/>
        </p:nvSpPr>
        <p:spPr bwMode="auto">
          <a:xfrm rot="-21791713">
            <a:off x="5292725" y="6415088"/>
            <a:ext cx="714375" cy="371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2234" name="Picture 10" descr="2f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021388"/>
            <a:ext cx="666750" cy="666750"/>
          </a:xfrm>
          <a:prstGeom prst="rect">
            <a:avLst/>
          </a:prstGeom>
          <a:noFill/>
        </p:spPr>
      </p:pic>
      <p:sp>
        <p:nvSpPr>
          <p:cNvPr id="52235" name="plant"/>
          <p:cNvSpPr>
            <a:spLocks noEditPoints="1" noChangeArrowheads="1"/>
          </p:cNvSpPr>
          <p:nvPr/>
        </p:nvSpPr>
        <p:spPr bwMode="auto">
          <a:xfrm rot="-21791713">
            <a:off x="3563938" y="5910263"/>
            <a:ext cx="714375" cy="3714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2236" name="Picture 12" descr="2f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63938" y="5516563"/>
            <a:ext cx="738187" cy="620712"/>
          </a:xfrm>
          <a:prstGeom prst="rect">
            <a:avLst/>
          </a:prstGeom>
          <a:noFill/>
        </p:spPr>
      </p:pic>
      <p:pic>
        <p:nvPicPr>
          <p:cNvPr id="52237" name="Picture 13" descr="NA01441_"/>
          <p:cNvPicPr>
            <a:picLocks noChangeAspect="1" noChangeArrowheads="1"/>
          </p:cNvPicPr>
          <p:nvPr/>
        </p:nvPicPr>
        <p:blipFill>
          <a:blip r:embed="rId5"/>
          <a:srcRect b="41028"/>
          <a:stretch>
            <a:fillRect/>
          </a:stretch>
        </p:blipFill>
        <p:spPr bwMode="auto">
          <a:xfrm>
            <a:off x="8172450" y="908050"/>
            <a:ext cx="1187450" cy="1512888"/>
          </a:xfrm>
          <a:prstGeom prst="rect">
            <a:avLst/>
          </a:prstGeom>
          <a:noFill/>
        </p:spPr>
      </p:pic>
      <p:pic>
        <p:nvPicPr>
          <p:cNvPr id="52238" name="Picture 14" descr="NA01441_"/>
          <p:cNvPicPr>
            <a:picLocks noChangeAspect="1" noChangeArrowheads="1"/>
          </p:cNvPicPr>
          <p:nvPr/>
        </p:nvPicPr>
        <p:blipFill>
          <a:blip r:embed="rId5"/>
          <a:srcRect b="31497"/>
          <a:stretch>
            <a:fillRect/>
          </a:stretch>
        </p:blipFill>
        <p:spPr bwMode="auto">
          <a:xfrm>
            <a:off x="6480175" y="1052513"/>
            <a:ext cx="2124075" cy="2447925"/>
          </a:xfrm>
          <a:prstGeom prst="rect">
            <a:avLst/>
          </a:prstGeom>
          <a:noFill/>
        </p:spPr>
      </p:pic>
      <p:pic>
        <p:nvPicPr>
          <p:cNvPr id="52239" name="Picture 15" descr="NA01441_"/>
          <p:cNvPicPr>
            <a:picLocks noChangeAspect="1" noChangeArrowheads="1"/>
          </p:cNvPicPr>
          <p:nvPr/>
        </p:nvPicPr>
        <p:blipFill>
          <a:blip r:embed="rId5"/>
          <a:srcRect b="29498"/>
          <a:stretch>
            <a:fillRect/>
          </a:stretch>
        </p:blipFill>
        <p:spPr bwMode="auto">
          <a:xfrm>
            <a:off x="7380288" y="2276475"/>
            <a:ext cx="2124075" cy="2519363"/>
          </a:xfrm>
          <a:prstGeom prst="rect">
            <a:avLst/>
          </a:prstGeom>
          <a:noFill/>
        </p:spPr>
      </p:pic>
      <p:pic>
        <p:nvPicPr>
          <p:cNvPr id="52240" name="Picture 16" descr="NA01441_"/>
          <p:cNvPicPr>
            <a:picLocks noChangeAspect="1" noChangeArrowheads="1"/>
          </p:cNvPicPr>
          <p:nvPr/>
        </p:nvPicPr>
        <p:blipFill>
          <a:blip r:embed="rId5"/>
          <a:srcRect b="29454"/>
          <a:stretch>
            <a:fillRect/>
          </a:stretch>
        </p:blipFill>
        <p:spPr bwMode="auto">
          <a:xfrm>
            <a:off x="7272338" y="4221163"/>
            <a:ext cx="2124075" cy="2520950"/>
          </a:xfrm>
          <a:prstGeom prst="rect">
            <a:avLst/>
          </a:prstGeom>
          <a:noFill/>
        </p:spPr>
      </p:pic>
      <p:pic>
        <p:nvPicPr>
          <p:cNvPr id="52241" name="Picture 17" descr="MCj012323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8350" y="5949950"/>
            <a:ext cx="938213" cy="863600"/>
          </a:xfrm>
          <a:prstGeom prst="rect">
            <a:avLst/>
          </a:prstGeom>
          <a:noFill/>
        </p:spPr>
      </p:pic>
      <p:pic>
        <p:nvPicPr>
          <p:cNvPr id="52242" name="Picture 18" descr="NA01441_"/>
          <p:cNvPicPr>
            <a:picLocks noChangeAspect="1" noChangeArrowheads="1"/>
          </p:cNvPicPr>
          <p:nvPr/>
        </p:nvPicPr>
        <p:blipFill>
          <a:blip r:embed="rId5"/>
          <a:srcRect b="30879"/>
          <a:stretch>
            <a:fillRect/>
          </a:stretch>
        </p:blipFill>
        <p:spPr bwMode="auto">
          <a:xfrm>
            <a:off x="0" y="4508500"/>
            <a:ext cx="1366838" cy="2159000"/>
          </a:xfrm>
          <a:prstGeom prst="rect">
            <a:avLst/>
          </a:prstGeom>
          <a:noFill/>
        </p:spPr>
      </p:pic>
      <p:pic>
        <p:nvPicPr>
          <p:cNvPr id="52243" name="Picture 19" descr="NA01441_"/>
          <p:cNvPicPr>
            <a:picLocks noChangeAspect="1" noChangeArrowheads="1"/>
          </p:cNvPicPr>
          <p:nvPr/>
        </p:nvPicPr>
        <p:blipFill>
          <a:blip r:embed="rId5"/>
          <a:srcRect b="30879"/>
          <a:stretch>
            <a:fillRect/>
          </a:stretch>
        </p:blipFill>
        <p:spPr bwMode="auto">
          <a:xfrm>
            <a:off x="4284663" y="908050"/>
            <a:ext cx="5184775" cy="5949950"/>
          </a:xfrm>
          <a:prstGeom prst="rect">
            <a:avLst/>
          </a:prstGeom>
          <a:noFill/>
        </p:spPr>
      </p:pic>
      <p:pic>
        <p:nvPicPr>
          <p:cNvPr id="52244" name="Picture 20" descr="MCj012323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589588"/>
            <a:ext cx="938213" cy="863600"/>
          </a:xfrm>
          <a:prstGeom prst="rect">
            <a:avLst/>
          </a:prstGeom>
          <a:noFill/>
        </p:spPr>
      </p:pic>
      <p:pic>
        <p:nvPicPr>
          <p:cNvPr id="52245" name="Picture 21" descr="MCj012323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5994400"/>
            <a:ext cx="938212" cy="863600"/>
          </a:xfrm>
          <a:prstGeom prst="rect">
            <a:avLst/>
          </a:prstGeom>
          <a:noFill/>
        </p:spPr>
      </p:pic>
      <p:pic>
        <p:nvPicPr>
          <p:cNvPr id="52246" name="Picture 22" descr="MCj012323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5805488"/>
            <a:ext cx="579437" cy="647700"/>
          </a:xfrm>
          <a:prstGeom prst="rect">
            <a:avLst/>
          </a:prstGeom>
          <a:noFill/>
        </p:spPr>
      </p:pic>
      <p:pic>
        <p:nvPicPr>
          <p:cNvPr id="52247" name="Picture 23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4303712" y="3121026"/>
            <a:ext cx="1038225" cy="1511300"/>
          </a:xfrm>
          <a:prstGeom prst="rect">
            <a:avLst/>
          </a:prstGeom>
          <a:noFill/>
        </p:spPr>
      </p:pic>
      <p:sp>
        <p:nvSpPr>
          <p:cNvPr id="52248" name="plant"/>
          <p:cNvSpPr>
            <a:spLocks noEditPoints="1" noChangeArrowheads="1"/>
          </p:cNvSpPr>
          <p:nvPr/>
        </p:nvSpPr>
        <p:spPr bwMode="auto">
          <a:xfrm rot="-21791713">
            <a:off x="2827338" y="5864225"/>
            <a:ext cx="904875" cy="4445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2249" name="Picture 25" descr="2f2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5300663"/>
            <a:ext cx="792162" cy="1008062"/>
          </a:xfrm>
          <a:prstGeom prst="rect">
            <a:avLst/>
          </a:prstGeom>
          <a:noFill/>
        </p:spPr>
      </p:pic>
      <p:pic>
        <p:nvPicPr>
          <p:cNvPr id="52250" name="Picture 26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3513137" y="1031876"/>
            <a:ext cx="1038225" cy="1511300"/>
          </a:xfrm>
          <a:prstGeom prst="rect">
            <a:avLst/>
          </a:prstGeom>
          <a:noFill/>
        </p:spPr>
      </p:pic>
      <p:pic>
        <p:nvPicPr>
          <p:cNvPr id="52251" name="Picture 27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5672137" y="3552826"/>
            <a:ext cx="1038225" cy="1511300"/>
          </a:xfrm>
          <a:prstGeom prst="rect">
            <a:avLst/>
          </a:prstGeom>
          <a:noFill/>
        </p:spPr>
      </p:pic>
      <p:pic>
        <p:nvPicPr>
          <p:cNvPr id="52252" name="Picture 28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1568450" y="4416426"/>
            <a:ext cx="1038225" cy="1511300"/>
          </a:xfrm>
          <a:prstGeom prst="rect">
            <a:avLst/>
          </a:prstGeom>
          <a:noFill/>
        </p:spPr>
      </p:pic>
      <p:pic>
        <p:nvPicPr>
          <p:cNvPr id="52253" name="Picture 29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2000250" y="2328863"/>
            <a:ext cx="1038225" cy="1511300"/>
          </a:xfrm>
          <a:prstGeom prst="rect">
            <a:avLst/>
          </a:prstGeom>
          <a:noFill/>
        </p:spPr>
      </p:pic>
      <p:pic>
        <p:nvPicPr>
          <p:cNvPr id="52254" name="Picture 30" descr="j028357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7825">
            <a:off x="6464300" y="312738"/>
            <a:ext cx="1038225" cy="1511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9388" y="0"/>
            <a:ext cx="6840537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 sz="2400" b="1">
              <a:solidFill>
                <a:srgbClr val="FF0000"/>
              </a:solidFill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1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Решите уравнение</a:t>
            </a:r>
            <a:r>
              <a:rPr lang="ru-RU" sz="2400">
                <a:latin typeface="Verdana" pitchFamily="34" charset="0"/>
              </a:rPr>
              <a:t> х:0,6=21,1</a:t>
            </a:r>
            <a:r>
              <a:rPr lang="ru-RU">
                <a:latin typeface="Verdan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2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Вычислите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 57,48* 0,9093 + 42,52*0,909=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3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Вычислите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6,48 2,2-6,47 2,2=</a:t>
            </a:r>
          </a:p>
          <a:p>
            <a:pPr marL="342900" indent="-34290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  <a:p>
            <a:pPr marL="342900" indent="-342900"/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4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Найдите значение выражения</a:t>
            </a:r>
          </a:p>
          <a:p>
            <a:pPr marL="342900" indent="-342900"/>
            <a:r>
              <a:rPr lang="ru-RU" sz="2400">
                <a:latin typeface="Verdana" pitchFamily="34" charset="0"/>
              </a:rPr>
              <a:t>0,3752х+0,7248х-0,27, </a:t>
            </a:r>
            <a:r>
              <a:rPr lang="ru-RU" sz="2400" b="1">
                <a:latin typeface="Verdana" pitchFamily="34" charset="0"/>
              </a:rPr>
              <a:t>если х=5,7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 b="1">
                <a:solidFill>
                  <a:srgbClr val="6600FF"/>
                </a:solidFill>
                <a:latin typeface="Verdana" pitchFamily="34" charset="0"/>
              </a:rPr>
              <a:t>5</a:t>
            </a:r>
            <a:r>
              <a:rPr lang="ru-RU" sz="2400">
                <a:latin typeface="Verdana" pitchFamily="34" charset="0"/>
              </a:rPr>
              <a:t>.</a:t>
            </a:r>
            <a:r>
              <a:rPr lang="ru-RU" sz="2400" b="1">
                <a:latin typeface="Verdana" pitchFamily="34" charset="0"/>
              </a:rPr>
              <a:t>Вычислите</a:t>
            </a:r>
          </a:p>
          <a:p>
            <a:pPr marL="342900" indent="-342900">
              <a:spcBef>
                <a:spcPct val="50000"/>
              </a:spcBef>
            </a:pPr>
            <a:r>
              <a:rPr lang="ru-RU" sz="2400">
                <a:latin typeface="Verdana" pitchFamily="34" charset="0"/>
              </a:rPr>
              <a:t>0,4 +(1,32+3,48)-0,06=</a:t>
            </a:r>
          </a:p>
          <a:p>
            <a:pPr marL="342900" indent="-34290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55650" y="5084763"/>
          <a:ext cx="12604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4" name="Документ" r:id="rId5" imgW="325544" imgH="219248" progId="Word.Document.8">
                  <p:embed/>
                </p:oleObj>
              </mc:Choice>
              <mc:Fallback>
                <p:oleObj name="Документ" r:id="rId5" imgW="325544" imgH="21924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84763"/>
                        <a:ext cx="126047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Group 4"/>
          <p:cNvGraphicFramePr>
            <a:graphicFrameLocks noGrp="1"/>
          </p:cNvGraphicFramePr>
          <p:nvPr/>
        </p:nvGraphicFramePr>
        <p:xfrm>
          <a:off x="250825" y="5589588"/>
          <a:ext cx="5832475" cy="1253490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165225"/>
                <a:gridCol w="1166813"/>
                <a:gridCol w="1166812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12,66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К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272" name="Object 24"/>
          <p:cNvGraphicFramePr>
            <a:graphicFrameLocks noChangeAspect="1"/>
          </p:cNvGraphicFramePr>
          <p:nvPr/>
        </p:nvGraphicFramePr>
        <p:xfrm>
          <a:off x="971550" y="2924175"/>
          <a:ext cx="144463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5" name="Microsoft Equation 3.0" r:id="rId7" imgW="114120" imgH="114120" progId="Equation.3">
                  <p:embed/>
                </p:oleObj>
              </mc:Choice>
              <mc:Fallback>
                <p:oleObj name="Microsoft Equation 3.0" r:id="rId7" imgW="114120" imgH="11412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4175"/>
                        <a:ext cx="144463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3" name="Object 25"/>
          <p:cNvGraphicFramePr>
            <a:graphicFrameLocks noChangeAspect="1"/>
          </p:cNvGraphicFramePr>
          <p:nvPr/>
        </p:nvGraphicFramePr>
        <p:xfrm>
          <a:off x="3276600" y="184467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6" name="Формула" r:id="rId9" imgW="114120" imgH="114120" progId="Equation.3">
                  <p:embed/>
                </p:oleObj>
              </mc:Choice>
              <mc:Fallback>
                <p:oleObj name="Формула" r:id="rId9" imgW="114120" imgH="11412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44675"/>
                        <a:ext cx="114300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1187450" y="184467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7" name="Формула" r:id="rId10" imgW="114120" imgH="114120" progId="Equation.3">
                  <p:embed/>
                </p:oleObj>
              </mc:Choice>
              <mc:Fallback>
                <p:oleObj name="Формула" r:id="rId10" imgW="114120" imgH="11412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4675"/>
                        <a:ext cx="114300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867400" y="54927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Verdana" pitchFamily="34" charset="0"/>
              </a:rPr>
              <a:t>Х =12,66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7885113" y="40481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С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292725" y="162877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 90,93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6948488" y="15573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3276600" y="2708275"/>
            <a:ext cx="208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0,022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7524750" y="3860800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К</a:t>
            </a: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5219700" y="2708275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В</a:t>
            </a:r>
          </a:p>
        </p:txBody>
      </p:sp>
      <p:graphicFrame>
        <p:nvGraphicFramePr>
          <p:cNvPr id="53282" name="Group 34"/>
          <p:cNvGraphicFramePr>
            <a:graphicFrameLocks noGrp="1"/>
          </p:cNvGraphicFramePr>
          <p:nvPr/>
        </p:nvGraphicFramePr>
        <p:xfrm>
          <a:off x="6084888" y="5589588"/>
          <a:ext cx="2016125" cy="1295401"/>
        </p:xfrm>
        <a:graphic>
          <a:graphicData uri="http://schemas.openxmlformats.org/drawingml/2006/table">
            <a:tbl>
              <a:tblPr/>
              <a:tblGrid>
                <a:gridCol w="973137"/>
                <a:gridCol w="10429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0,22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Ч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6372225" y="40052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53295" name="Text Box 47"/>
          <p:cNvSpPr txBox="1">
            <a:spLocks noChangeArrowheads="1"/>
          </p:cNvSpPr>
          <p:nvPr/>
        </p:nvSpPr>
        <p:spPr bwMode="auto">
          <a:xfrm>
            <a:off x="4211638" y="50847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Verdana" pitchFamily="34" charset="0"/>
              </a:rPr>
              <a:t>4,9</a:t>
            </a:r>
          </a:p>
        </p:txBody>
      </p: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5292725" y="4941888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Verdana" pitchFamily="34" charset="0"/>
              </a:rPr>
              <a:t>А</a:t>
            </a:r>
          </a:p>
        </p:txBody>
      </p:sp>
      <p:pic>
        <p:nvPicPr>
          <p:cNvPr id="53297" name="Picture 49" descr="006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705970">
            <a:off x="7067550" y="2019300"/>
            <a:ext cx="1703388" cy="1522413"/>
          </a:xfrm>
          <a:prstGeom prst="rect">
            <a:avLst/>
          </a:prstGeom>
          <a:noFill/>
        </p:spPr>
      </p:pic>
      <p:graphicFrame>
        <p:nvGraphicFramePr>
          <p:cNvPr id="53298" name="Object 50"/>
          <p:cNvGraphicFramePr>
            <a:graphicFrameLocks noChangeAspect="1"/>
          </p:cNvGraphicFramePr>
          <p:nvPr/>
        </p:nvGraphicFramePr>
        <p:xfrm>
          <a:off x="2411413" y="2852738"/>
          <a:ext cx="144462" cy="14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8" name="Microsoft Equation 3.0" r:id="rId12" imgW="114120" imgH="114120" progId="Equation.3">
                  <p:embed/>
                </p:oleObj>
              </mc:Choice>
              <mc:Fallback>
                <p:oleObj name="Microsoft Equation 3.0" r:id="rId12" imgW="114120" imgH="11412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852738"/>
                        <a:ext cx="144462" cy="14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6" grpId="0"/>
      <p:bldP spid="53277" grpId="0"/>
      <p:bldP spid="53278" grpId="0"/>
      <p:bldP spid="53279" grpId="0"/>
      <p:bldP spid="53280" grpId="0"/>
      <p:bldP spid="53281" grpId="0"/>
      <p:bldP spid="53294" grpId="0"/>
      <p:bldP spid="53295" grpId="0"/>
      <p:bldP spid="532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39750" y="22764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7848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4213" y="1700213"/>
            <a:ext cx="770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Verdana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             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5693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             </a:t>
            </a:r>
          </a:p>
          <a:p>
            <a:pPr>
              <a:spcBef>
                <a:spcPct val="50000"/>
              </a:spcBef>
            </a:pPr>
            <a:r>
              <a:rPr lang="ru-RU" sz="4000">
                <a:latin typeface="Verdana" pitchFamily="34" charset="0"/>
              </a:rPr>
              <a:t>         </a:t>
            </a:r>
            <a:r>
              <a:rPr lang="ru-RU" sz="3200">
                <a:latin typeface="Verdana" pitchFamily="34" charset="0"/>
              </a:rPr>
              <a:t>0,5=                     2,2=      см </a:t>
            </a:r>
          </a:p>
          <a:p>
            <a:pPr>
              <a:spcBef>
                <a:spcPct val="50000"/>
              </a:spcBef>
            </a:pPr>
            <a:endParaRPr lang="ru-RU" sz="32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3200">
                <a:latin typeface="Verdana" pitchFamily="34" charset="0"/>
              </a:rPr>
              <a:t>        0,2=                        0,25=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Verdana" pitchFamily="34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ru-RU" sz="3200">
                <a:latin typeface="Verdana" pitchFamily="34" charset="0"/>
              </a:rPr>
              <a:t> 0,1 0,125 40 0,012=   </a:t>
            </a:r>
          </a:p>
          <a:p>
            <a:pPr>
              <a:spcBef>
                <a:spcPct val="50000"/>
              </a:spcBef>
            </a:pPr>
            <a:endParaRPr lang="ru-RU" sz="3200">
              <a:latin typeface="Verdana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11188" y="1916113"/>
            <a:ext cx="1081087" cy="6477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0,6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003800" y="4868863"/>
            <a:ext cx="1368425" cy="6477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0,6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0" y="2924175"/>
            <a:ext cx="1619250" cy="1150938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75</a:t>
            </a: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7235825" y="2924175"/>
            <a:ext cx="1619250" cy="11525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0,75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2700338" y="3284538"/>
            <a:ext cx="1223962" cy="792162"/>
          </a:xfrm>
          <a:prstGeom prst="hexagon">
            <a:avLst>
              <a:gd name="adj" fmla="val 38627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15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4716463" y="1844675"/>
            <a:ext cx="1223962" cy="792163"/>
          </a:xfrm>
          <a:prstGeom prst="hexagon">
            <a:avLst>
              <a:gd name="adj" fmla="val 38627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15</a:t>
            </a:r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3059113" y="1916113"/>
            <a:ext cx="1081087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0,3</a:t>
            </a: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4787900" y="3429000"/>
            <a:ext cx="1081088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 0,3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1692275" y="20605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132138" y="50133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484438" y="50133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1116013" y="4941888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5795963" y="3573463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5867400" y="20605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1331913" y="3500438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14300" algn="l"/>
              </a:tabLst>
            </a:pPr>
            <a:r>
              <a:rPr lang="ru-RU">
                <a:solidFill>
                  <a:schemeClr val="tx2"/>
                </a:solidFill>
                <a:latin typeface="Verdana" pitchFamily="34" charset="0"/>
              </a:rPr>
              <a:t>●</a:t>
            </a:r>
          </a:p>
        </p:txBody>
      </p:sp>
      <p:sp>
        <p:nvSpPr>
          <p:cNvPr id="54294" name="AutoShape 22"/>
          <p:cNvSpPr>
            <a:spLocks noChangeArrowheads="1"/>
          </p:cNvSpPr>
          <p:nvPr/>
        </p:nvSpPr>
        <p:spPr bwMode="auto">
          <a:xfrm>
            <a:off x="6948488" y="1773238"/>
            <a:ext cx="1008062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Verdana" pitchFamily="34" charset="0"/>
              </a:rPr>
              <a:t>33 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376238" y="127000"/>
            <a:ext cx="7867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Ответ в             позволит вам узнать размах</a:t>
            </a:r>
          </a:p>
          <a:p>
            <a:endParaRPr lang="ru-RU" sz="2400" b="1">
              <a:latin typeface="Verdana" pitchFamily="34" charset="0"/>
            </a:endParaRPr>
          </a:p>
          <a:p>
            <a:r>
              <a:rPr lang="ru-RU" sz="2400" b="1">
                <a:latin typeface="Verdana" pitchFamily="34" charset="0"/>
              </a:rPr>
              <a:t>её крыльев.</a:t>
            </a:r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1908175" y="0"/>
            <a:ext cx="1008063" cy="10080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-315913"/>
            <a:ext cx="4391025" cy="329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До земляничной поляны Незнайка плыл 0,5 часа на пароходике по течению реки. Скорость пароходика 31,4 км</a:t>
            </a:r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ч , скорость течения реки 2,3 км</a:t>
            </a:r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ч. На каком расстоянии от дома Незнайки находится поляна</a:t>
            </a:r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?</a:t>
            </a:r>
            <a:endParaRPr lang="ru-RU" sz="2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 rot="-2691595">
            <a:off x="250825" y="1700213"/>
            <a:ext cx="8015288" cy="467995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FF"/>
          </a:solidFill>
          <a:ln w="9525">
            <a:solidFill>
              <a:srgbClr val="66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 rot="11490385">
            <a:off x="4786313" y="-12700"/>
            <a:ext cx="3125787" cy="1846263"/>
          </a:xfrm>
          <a:prstGeom prst="rtTriangle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812088" y="549275"/>
            <a:ext cx="1331912" cy="252095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2" name="Picture 6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38" y="476250"/>
            <a:ext cx="906462" cy="1068388"/>
          </a:xfrm>
          <a:prstGeom prst="rect">
            <a:avLst/>
          </a:prstGeom>
          <a:noFill/>
        </p:spPr>
      </p:pic>
      <p:pic>
        <p:nvPicPr>
          <p:cNvPr id="55303" name="Picture 7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661987" cy="781050"/>
          </a:xfrm>
          <a:prstGeom prst="rect">
            <a:avLst/>
          </a:prstGeom>
          <a:noFill/>
        </p:spPr>
      </p:pic>
      <p:pic>
        <p:nvPicPr>
          <p:cNvPr id="55304" name="Picture 8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0"/>
            <a:ext cx="661987" cy="781050"/>
          </a:xfrm>
          <a:prstGeom prst="rect">
            <a:avLst/>
          </a:prstGeom>
          <a:noFill/>
        </p:spPr>
      </p:pic>
      <p:pic>
        <p:nvPicPr>
          <p:cNvPr id="55305" name="Picture 9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92150"/>
            <a:ext cx="661988" cy="781050"/>
          </a:xfrm>
          <a:prstGeom prst="rect">
            <a:avLst/>
          </a:prstGeom>
          <a:noFill/>
        </p:spPr>
      </p:pic>
      <p:pic>
        <p:nvPicPr>
          <p:cNvPr id="55306" name="Picture 10" descr="MCj012323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1628775"/>
            <a:ext cx="846137" cy="998538"/>
          </a:xfrm>
          <a:prstGeom prst="rect">
            <a:avLst/>
          </a:prstGeom>
          <a:noFill/>
        </p:spPr>
      </p:pic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7019925" y="1844675"/>
            <a:ext cx="720725" cy="647700"/>
          </a:xfrm>
          <a:prstGeom prst="rtTriangle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13500">
            <a:off x="0" y="4941888"/>
            <a:ext cx="2436813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2948E-6 C 0.00121 -0.00254 0.00295 -0.00509 0.00451 -0.0074 C 0.00555 -0.00971 0.00607 -0.01226 0.00729 -0.01434 C 0.01302 -0.02335 0.02274 -0.02497 0.02916 -0.0326 C 0.03072 -0.03399 0.03125 -0.03607 0.03246 -0.03746 C 0.0375 -0.04278 0.04531 -0.04532 0.05104 -0.04994 C 0.06128 -0.0578 0.06996 -0.06543 0.0809 -0.07122 C 0.0934 -0.07815 0.0776 -0.07075 0.0901 -0.07977 C 0.09513 -0.08347 0.1059 -0.08971 0.11197 -0.09202 C 0.12135 -0.10312 0.11632 -0.10035 0.12604 -0.10312 C 0.13819 -0.11237 0.15 -0.12347 0.16354 -0.12948 C 0.17257 -0.1378 0.18107 -0.14497 0.19166 -0.15052 C 0.19583 -0.15792 0.2 -0.15723 0.20572 -0.16324 C 0.22691 -0.18359 0.25034 -0.20208 0.27743 -0.21064 C 0.29583 -0.23168 0.31701 -0.24833 0.33836 -0.26567 C 0.34757 -0.27306 0.35781 -0.27861 0.36632 -0.28717 C 0.37604 -0.29619 0.39375 -0.31399 0.40538 -0.32069 C 0.40937 -0.32278 0.41388 -0.32486 0.41788 -0.32763 C 0.42934 -0.33596 0.43906 -0.34937 0.44895 -0.35954 C 0.46041 -0.3711 0.47135 -0.37757 0.48159 -0.39145 C 0.50121 -0.41711 0.53507 -0.44509 0.54895 -0.47468 C 0.55138 -0.47954 0.55277 -0.48555 0.55538 -0.49064 C 0.55746 -0.49503 0.56059 -0.4985 0.56302 -0.50289 C 0.56475 -0.50636 0.56597 -0.51006 0.56788 -0.5133 C 0.56961 -0.517 0.57395 -0.52393 0.57395 -0.52393 C 0.57447 -0.52624 0.57552 -0.53087 0.57552 -0.53087 " pathEditMode="relative" rAng="0" ptsTypes="fffffffffffffffffffffffffA">
                                      <p:cBhvr>
                                        <p:cTn id="13" dur="5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0825" y="188913"/>
            <a:ext cx="8893175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t</a:t>
            </a:r>
            <a:r>
              <a:rPr lang="ru-RU" sz="2400" b="1" dirty="0"/>
              <a:t> </a:t>
            </a:r>
            <a:r>
              <a:rPr lang="en-US" sz="2400" b="1" dirty="0"/>
              <a:t>=</a:t>
            </a:r>
            <a:r>
              <a:rPr lang="ru-RU" sz="2400" b="1" dirty="0"/>
              <a:t>0,5 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smtClean="0"/>
              <a:t> </a:t>
            </a:r>
            <a:r>
              <a:rPr lang="ru-RU" sz="1600" dirty="0"/>
              <a:t>течения </a:t>
            </a:r>
            <a:r>
              <a:rPr lang="ru-RU" sz="2400" dirty="0"/>
              <a:t>= 2,3км/ч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/>
              <a:t> </a:t>
            </a:r>
            <a:r>
              <a:rPr lang="ru-RU" sz="1600" dirty="0"/>
              <a:t>катера</a:t>
            </a:r>
            <a:r>
              <a:rPr lang="ru-RU" sz="1400" dirty="0"/>
              <a:t> </a:t>
            </a:r>
            <a:r>
              <a:rPr lang="ru-RU" sz="2400" dirty="0"/>
              <a:t>= 31,4 км/ч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/>
              <a:t>-</a:t>
            </a:r>
            <a:r>
              <a:rPr lang="en-US" sz="3600" b="1" dirty="0"/>
              <a:t>?</a:t>
            </a:r>
            <a:r>
              <a:rPr lang="ru-RU" sz="2400" b="1" dirty="0"/>
              <a:t>км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/>
              <a:t>Решение.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/>
              <a:t> </a:t>
            </a:r>
            <a:r>
              <a:rPr lang="ru-RU" sz="1600" dirty="0"/>
              <a:t>по течению</a:t>
            </a:r>
            <a:r>
              <a:rPr lang="ru-RU" sz="2800" dirty="0"/>
              <a:t> </a:t>
            </a:r>
            <a:r>
              <a:rPr lang="en-US" sz="2800" dirty="0"/>
              <a:t>=</a:t>
            </a:r>
            <a:r>
              <a:rPr lang="ru-RU" sz="2800" dirty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/>
              <a:t> </a:t>
            </a:r>
            <a:r>
              <a:rPr lang="ru-RU" sz="1600" dirty="0"/>
              <a:t>катера</a:t>
            </a:r>
            <a:r>
              <a:rPr lang="ru-RU" sz="1400" dirty="0"/>
              <a:t> </a:t>
            </a:r>
            <a:r>
              <a:rPr lang="ru-RU" sz="2800" dirty="0"/>
              <a:t>+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 smtClean="0"/>
              <a:t> </a:t>
            </a:r>
            <a:r>
              <a:rPr lang="ru-RU" sz="1600" dirty="0"/>
              <a:t>течения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smtClean="0"/>
              <a:t> </a:t>
            </a:r>
            <a:r>
              <a:rPr lang="ru-RU" sz="1600" dirty="0"/>
              <a:t>по течению</a:t>
            </a:r>
            <a:r>
              <a:rPr lang="en-US" sz="1600" dirty="0"/>
              <a:t> </a:t>
            </a:r>
            <a:r>
              <a:rPr lang="en-US" sz="2400" dirty="0"/>
              <a:t>=</a:t>
            </a:r>
            <a:r>
              <a:rPr lang="ru-RU" sz="2400" dirty="0"/>
              <a:t>31,4+2,3=33,7(км/ч)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/>
              <a:t>S</a:t>
            </a:r>
            <a:r>
              <a:rPr lang="ru-RU" sz="2800" b="1" dirty="0" smtClean="0"/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Vt</a:t>
            </a:r>
            <a:endParaRPr lang="ru-R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S</a:t>
            </a:r>
            <a:r>
              <a:rPr lang="ru-RU" sz="2400" dirty="0"/>
              <a:t>= 33,7  0,5 =</a:t>
            </a:r>
            <a:r>
              <a:rPr lang="ru-RU" sz="2400" b="1" dirty="0">
                <a:solidFill>
                  <a:srgbClr val="FF0000"/>
                </a:solidFill>
              </a:rPr>
              <a:t>16,85</a:t>
            </a:r>
            <a:r>
              <a:rPr lang="ru-RU" sz="2400" dirty="0"/>
              <a:t>(км)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CC0000"/>
                </a:solidFill>
              </a:rPr>
              <a:t>Ответ</a:t>
            </a:r>
            <a:r>
              <a:rPr lang="ru-RU" sz="2400" dirty="0"/>
              <a:t>: клубничная поляна находится от дома Незнайки на           расстоянии </a:t>
            </a:r>
            <a:r>
              <a:rPr lang="ru-RU" sz="2400" b="1" dirty="0"/>
              <a:t>16,85 </a:t>
            </a:r>
            <a:r>
              <a:rPr lang="ru-RU" sz="2400" dirty="0"/>
              <a:t>км.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1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1400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476375" y="5157788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Формула" r:id="rId3" imgW="114120" imgH="114120" progId="Equation.3">
                  <p:embed/>
                </p:oleObj>
              </mc:Choice>
              <mc:Fallback>
                <p:oleObj name="Формула" r:id="rId3" imgW="114120" imgH="114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157788"/>
                        <a:ext cx="14287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0"/>
            <a:ext cx="4572000" cy="314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893175" cy="6264275"/>
          </a:xfrm>
        </p:spPr>
        <p:txBody>
          <a:bodyPr/>
          <a:lstStyle/>
          <a:p>
            <a:pPr marL="838200" indent="-838200" algn="l"/>
            <a:r>
              <a:rPr lang="ru-RU" sz="2000" b="1">
                <a:solidFill>
                  <a:srgbClr val="000099"/>
                </a:solidFill>
              </a:rPr>
              <a:t>            </a:t>
            </a:r>
            <a:r>
              <a:rPr lang="ru-RU" sz="2000" b="1" u="sng">
                <a:solidFill>
                  <a:srgbClr val="000099"/>
                </a:solidFill>
              </a:rPr>
              <a:t>1) 2,7</a:t>
            </a:r>
            <a:r>
              <a:rPr lang="en-US" sz="2000" b="1" u="sng">
                <a:solidFill>
                  <a:srgbClr val="000099"/>
                </a:solidFill>
              </a:rPr>
              <a:t>*</a:t>
            </a:r>
            <a:r>
              <a:rPr lang="ru-RU" sz="2000" b="1" u="sng">
                <a:solidFill>
                  <a:srgbClr val="000099"/>
                </a:solidFill>
              </a:rPr>
              <a:t>0,3</a:t>
            </a:r>
            <a:r>
              <a:rPr lang="ru-RU" sz="2000" b="1">
                <a:solidFill>
                  <a:srgbClr val="000099"/>
                </a:solidFill>
              </a:rPr>
              <a:t/>
            </a:r>
            <a:br>
              <a:rPr lang="ru-RU" sz="2000" b="1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990000"/>
                </a:solidFill>
              </a:rPr>
              <a:t>А                             В                                  Г                                              Д</a:t>
            </a:r>
            <a:br>
              <a:rPr lang="ru-RU" sz="1600" b="1">
                <a:solidFill>
                  <a:srgbClr val="990000"/>
                </a:solidFill>
              </a:rPr>
            </a:br>
            <a:r>
              <a:rPr lang="en-US" sz="1600" b="1"/>
              <a:t>81</a:t>
            </a:r>
            <a:r>
              <a:rPr lang="ru-RU" sz="1600" b="1"/>
              <a:t>                          8,1                               0,81                                           0,081</a:t>
            </a:r>
            <a:br>
              <a:rPr lang="ru-RU" sz="1600" b="1"/>
            </a:br>
            <a:r>
              <a:rPr lang="ru-RU" sz="1600" b="1"/>
              <a:t/>
            </a:r>
            <a:br>
              <a:rPr lang="ru-RU" sz="1600" b="1"/>
            </a:br>
            <a:r>
              <a:rPr lang="ru-RU" sz="1600" b="1" u="sng">
                <a:solidFill>
                  <a:srgbClr val="000099"/>
                </a:solidFill>
              </a:rPr>
              <a:t>2) </a:t>
            </a:r>
            <a:r>
              <a:rPr lang="ru-RU" sz="2000" b="1" u="sng">
                <a:solidFill>
                  <a:srgbClr val="000099"/>
                </a:solidFill>
              </a:rPr>
              <a:t>1,83</a:t>
            </a:r>
            <a:r>
              <a:rPr lang="en-US" sz="2000" b="1" u="sng">
                <a:solidFill>
                  <a:srgbClr val="000099"/>
                </a:solidFill>
              </a:rPr>
              <a:t>*</a:t>
            </a:r>
            <a:r>
              <a:rPr lang="ru-RU" sz="2000" b="1" u="sng">
                <a:solidFill>
                  <a:srgbClr val="000099"/>
                </a:solidFill>
              </a:rPr>
              <a:t>2,3</a:t>
            </a:r>
            <a:r>
              <a:rPr lang="ru-RU" sz="2000" u="sng">
                <a:solidFill>
                  <a:srgbClr val="000099"/>
                </a:solidFill>
              </a:rPr>
              <a:t/>
            </a:r>
            <a:br>
              <a:rPr lang="ru-RU" sz="2000" u="sng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990000"/>
                </a:solidFill>
              </a:rPr>
              <a:t>Л                            Е                                   О                                               И</a:t>
            </a:r>
            <a:br>
              <a:rPr lang="ru-RU" sz="1600" b="1">
                <a:solidFill>
                  <a:srgbClr val="990000"/>
                </a:solidFill>
              </a:rPr>
            </a:br>
            <a:r>
              <a:rPr lang="ru-RU" sz="1800" b="1"/>
              <a:t>42,09                   4,209                     4209                             </a:t>
            </a:r>
            <a:r>
              <a:rPr lang="en-US" sz="1800" b="1"/>
              <a:t>     </a:t>
            </a:r>
            <a:r>
              <a:rPr lang="ru-RU" sz="1800" b="1"/>
              <a:t> 4,2091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600" b="1" u="sng">
                <a:solidFill>
                  <a:srgbClr val="000099"/>
                </a:solidFill>
              </a:rPr>
              <a:t>3) 14,25</a:t>
            </a:r>
            <a:r>
              <a:rPr lang="en-US" sz="1600" b="1" u="sng">
                <a:solidFill>
                  <a:srgbClr val="000099"/>
                </a:solidFill>
              </a:rPr>
              <a:t>*</a:t>
            </a:r>
            <a:r>
              <a:rPr lang="ru-RU" sz="1600" b="1" u="sng">
                <a:solidFill>
                  <a:srgbClr val="000099"/>
                </a:solidFill>
              </a:rPr>
              <a:t>6,04</a:t>
            </a:r>
            <a:r>
              <a:rPr lang="en-US" sz="1600" b="1">
                <a:solidFill>
                  <a:srgbClr val="000099"/>
                </a:solidFill>
              </a:rPr>
              <a:t/>
            </a:r>
            <a:br>
              <a:rPr lang="en-US" sz="1600" b="1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990000"/>
                </a:solidFill>
              </a:rPr>
              <a:t>М                          Я</a:t>
            </a:r>
            <a:r>
              <a:rPr lang="ru-RU" b="1">
                <a:solidFill>
                  <a:srgbClr val="990000"/>
                </a:solidFill>
              </a:rPr>
              <a:t>             </a:t>
            </a:r>
            <a:r>
              <a:rPr lang="ru-RU" sz="1800" b="1">
                <a:solidFill>
                  <a:srgbClr val="990000"/>
                </a:solidFill>
              </a:rPr>
              <a:t>О                                           </a:t>
            </a:r>
            <a:r>
              <a:rPr lang="ru-RU" b="1">
                <a:solidFill>
                  <a:srgbClr val="990000"/>
                </a:solidFill>
              </a:rPr>
              <a:t> </a:t>
            </a:r>
            <a:r>
              <a:rPr lang="ru-RU" sz="1800" b="1">
                <a:solidFill>
                  <a:srgbClr val="990000"/>
                </a:solidFill>
              </a:rPr>
              <a:t>П</a:t>
            </a:r>
            <a:r>
              <a:rPr lang="ru-RU" sz="1800"/>
              <a:t>                                                </a:t>
            </a: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86,07                 9,1200                   86,0710                                     8607,00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600" b="1" u="sng">
                <a:solidFill>
                  <a:srgbClr val="000099"/>
                </a:solidFill>
              </a:rPr>
              <a:t>4)  1,2 </a:t>
            </a:r>
            <a:r>
              <a:rPr lang="en-US" sz="1600" b="1" u="sng">
                <a:solidFill>
                  <a:srgbClr val="000099"/>
                </a:solidFill>
              </a:rPr>
              <a:t>*</a:t>
            </a:r>
            <a:r>
              <a:rPr lang="ru-RU" sz="1600" b="1" u="sng">
                <a:solidFill>
                  <a:srgbClr val="000099"/>
                </a:solidFill>
              </a:rPr>
              <a:t>520</a:t>
            </a:r>
            <a:r>
              <a:rPr lang="ru-RU" sz="1600" b="1">
                <a:solidFill>
                  <a:srgbClr val="000099"/>
                </a:solidFill>
              </a:rPr>
              <a:t/>
            </a:r>
            <a:br>
              <a:rPr lang="ru-RU" sz="1600" b="1">
                <a:solidFill>
                  <a:srgbClr val="000099"/>
                </a:solidFill>
              </a:rPr>
            </a:br>
            <a:r>
              <a:rPr lang="ru-RU" sz="1600" b="1">
                <a:solidFill>
                  <a:srgbClr val="990000"/>
                </a:solidFill>
              </a:rPr>
              <a:t>Д                           Ф                                   Ц                                               М</a:t>
            </a:r>
            <a:br>
              <a:rPr lang="ru-RU" sz="1600" b="1">
                <a:solidFill>
                  <a:srgbClr val="990000"/>
                </a:solidFill>
              </a:rPr>
            </a:br>
            <a:r>
              <a:rPr lang="ru-RU" sz="1600" b="1"/>
              <a:t>621,40                         62,4                              6240                                           624</a:t>
            </a:r>
            <a:br>
              <a:rPr lang="ru-RU" sz="1600" b="1"/>
            </a:br>
            <a:r>
              <a:rPr lang="ru-RU" sz="1600" b="1" u="sng"/>
              <a:t/>
            </a:r>
            <a:br>
              <a:rPr lang="ru-RU" sz="1600" b="1" u="sng"/>
            </a:br>
            <a:r>
              <a:rPr lang="ru-RU" sz="1600" b="1" u="sng">
                <a:solidFill>
                  <a:srgbClr val="000099"/>
                </a:solidFill>
              </a:rPr>
              <a:t>5) О,О155.</a:t>
            </a:r>
            <a:r>
              <a:rPr lang="en-US" sz="1600" b="1" u="sng">
                <a:solidFill>
                  <a:srgbClr val="000099"/>
                </a:solidFill>
              </a:rPr>
              <a:t>*</a:t>
            </a:r>
            <a:r>
              <a:rPr lang="ru-RU" sz="1600" b="1" u="sng">
                <a:solidFill>
                  <a:srgbClr val="000099"/>
                </a:solidFill>
              </a:rPr>
              <a:t> 1200</a:t>
            </a:r>
            <a:r>
              <a:rPr lang="ru-RU" sz="1600"/>
              <a:t/>
            </a:r>
            <a:br>
              <a:rPr lang="ru-RU" sz="1600"/>
            </a:br>
            <a:r>
              <a:rPr lang="ru-RU" sz="1600" b="1">
                <a:solidFill>
                  <a:srgbClr val="990000"/>
                </a:solidFill>
              </a:rPr>
              <a:t>Ж                          А                                     З                                                В</a:t>
            </a:r>
            <a:br>
              <a:rPr lang="ru-RU" sz="1600" b="1">
                <a:solidFill>
                  <a:srgbClr val="990000"/>
                </a:solidFill>
              </a:rPr>
            </a:br>
            <a:r>
              <a:rPr lang="ru-RU" sz="1600" b="1"/>
              <a:t>186000                  18,6                                1860                                          186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4211638" y="188913"/>
            <a:ext cx="1150937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Тест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4500563" y="6237288"/>
            <a:ext cx="2182812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Гемма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сканирование002"/>
          <p:cNvPicPr>
            <a:picLocks noChangeAspect="1" noChangeArrowheads="1"/>
          </p:cNvPicPr>
          <p:nvPr/>
        </p:nvPicPr>
        <p:blipFill>
          <a:blip r:embed="rId4"/>
          <a:srcRect l="6714" t="1561" r="10927" b="7933"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95288" y="0"/>
            <a:ext cx="936625" cy="73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Ш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Н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596188" y="0"/>
            <a:ext cx="936625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З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Н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И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95288" y="0"/>
            <a:ext cx="936625" cy="73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О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М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Ш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Н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7596188" y="0"/>
            <a:ext cx="936625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З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Д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А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Н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И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Verdana" pitchFamily="34" charset="0"/>
              </a:rPr>
              <a:t>Е</a:t>
            </a: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196752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i="1" dirty="0" smtClean="0">
                <a:latin typeface="Monotype Corsiva" panose="03010101010201010101" pitchFamily="66" charset="0"/>
              </a:rPr>
              <a:t>№1432</a:t>
            </a:r>
          </a:p>
          <a:p>
            <a:r>
              <a:rPr lang="ru-RU" sz="9600" i="1" dirty="0" smtClean="0">
                <a:latin typeface="Monotype Corsiva" panose="03010101010201010101" pitchFamily="66" charset="0"/>
              </a:rPr>
              <a:t>№1433</a:t>
            </a:r>
          </a:p>
          <a:p>
            <a:r>
              <a:rPr lang="ru-RU" sz="9600" i="1" smtClean="0">
                <a:latin typeface="Monotype Corsiva" panose="03010101010201010101" pitchFamily="66" charset="0"/>
              </a:rPr>
              <a:t>№1436</a:t>
            </a:r>
            <a:endParaRPr lang="ru-RU" sz="96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G00040_"/>
          <p:cNvPicPr>
            <a:picLocks noChangeAspect="1" noChangeArrowheads="1" noCrop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276600" y="3068638"/>
            <a:ext cx="3179763" cy="3527425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4882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работу</a:t>
            </a:r>
          </a:p>
        </p:txBody>
      </p:sp>
    </p:spTree>
  </p:cSld>
  <p:clrMapOvr>
    <a:masterClrMapping/>
  </p:clrMapOvr>
  <p:transition spd="slow"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so287A0"/>
          <p:cNvPicPr>
            <a:picLocks noChangeAspect="1" noChangeArrowheads="1"/>
          </p:cNvPicPr>
          <p:nvPr/>
        </p:nvPicPr>
        <p:blipFill>
          <a:blip r:embed="rId2">
            <a:lum bright="-24000" contrast="72000"/>
          </a:blip>
          <a:srcRect l="17468" t="48651" r="54416" b="37698"/>
          <a:stretch>
            <a:fillRect/>
          </a:stretch>
        </p:blipFill>
        <p:spPr bwMode="auto">
          <a:xfrm>
            <a:off x="1619250" y="476250"/>
            <a:ext cx="4465638" cy="2836863"/>
          </a:xfrm>
          <a:prstGeom prst="rect">
            <a:avLst/>
          </a:prstGeom>
          <a:noFill/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 rot="5400000">
            <a:off x="2638426" y="3635375"/>
            <a:ext cx="698500" cy="5746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 rot="5400000">
            <a:off x="2807494" y="4617244"/>
            <a:ext cx="577850" cy="360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 rot="5400000">
            <a:off x="2771775" y="5589588"/>
            <a:ext cx="720725" cy="431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 rot="5400000">
            <a:off x="3636169" y="3645694"/>
            <a:ext cx="576262" cy="431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 rot="5400000">
            <a:off x="3598862" y="4329113"/>
            <a:ext cx="576263" cy="5032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 rot="5400000">
            <a:off x="3600450" y="4905376"/>
            <a:ext cx="57467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 rot="5400000">
            <a:off x="3644900" y="5580063"/>
            <a:ext cx="5048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 rot="5400000">
            <a:off x="3790156" y="6226969"/>
            <a:ext cx="36036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 rot="5400000">
            <a:off x="4680745" y="3609181"/>
            <a:ext cx="576262" cy="504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 rot="2495899">
            <a:off x="6443663" y="692150"/>
            <a:ext cx="2314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290410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Реши ребус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162 L 0.01563 0.3349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1065 L 0.004 0.3439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0024 L 0.03524 0.00024 C 0.05642 0.00024 0.08281 0.06667 0.08281 0.12061 L 0.08281 0.24167 " pathEditMode="relative" rAng="0" ptsTypes="FfFF">
                                      <p:cBhvr>
                                        <p:cTn id="7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 L 0.05816 0.0 C 0.10348 0.0 0.15955 0.03958 0.15955 0.07199 L 0.15955 0.14421 " pathEditMode="relative" rAng="0" ptsTypes="FfFF">
                                      <p:cBhvr>
                                        <p:cTn id="83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1065 L 0.07657 0.01065 C 0.09514 0.01065 0.11806 0.10116 0.11806 0.17523 L 0.11806 0.33982 " pathEditMode="relative" rAng="0" ptsTypes="FfFF">
                                      <p:cBhvr>
                                        <p:cTn id="87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3" grpId="1" animBg="1"/>
      <p:bldP spid="12294" grpId="0" animBg="1"/>
      <p:bldP spid="12294" grpId="1" animBg="1"/>
      <p:bldP spid="12295" grpId="0" animBg="1"/>
      <p:bldP spid="12295" grpId="1" animBg="1"/>
      <p:bldP spid="12296" grpId="0" animBg="1"/>
      <p:bldP spid="12296" grpId="1" animBg="1"/>
      <p:bldP spid="12297" grpId="0" animBg="1"/>
      <p:bldP spid="12297" grpId="1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0" grpId="1" animBg="1"/>
      <p:bldP spid="12301" grpId="0" animBg="1"/>
      <p:bldP spid="1230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marL="812800" indent="-812800" algn="ctr">
              <a:lnSpc>
                <a:spcPct val="80000"/>
              </a:lnSpc>
              <a:buFontTx/>
              <a:buNone/>
            </a:pPr>
            <a:r>
              <a:rPr lang="ru-RU" sz="2400" b="1"/>
              <a:t>План урока: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2400"/>
              <a:t> </a:t>
            </a:r>
            <a:r>
              <a:rPr lang="en-US" sz="2400" b="1"/>
              <a:t>I</a:t>
            </a:r>
            <a:r>
              <a:rPr lang="en-US" sz="2400"/>
              <a:t> </a:t>
            </a:r>
            <a:r>
              <a:rPr lang="ru-RU" sz="1800" b="1"/>
              <a:t>Организационный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</a:t>
            </a:r>
            <a:r>
              <a:rPr lang="en-US" sz="1800" b="1"/>
              <a:t>II</a:t>
            </a:r>
            <a:r>
              <a:rPr lang="ru-RU" sz="1800" b="1"/>
              <a:t> Проверочный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3" action="ppaction://hlinkpres?slideindex=1&amp;slidetitle="/>
              </a:rPr>
              <a:t>1. Правило умножения десятичных дробей 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4" action="ppaction://hlinkpres?slideindex=1&amp;slidetitle="/>
              </a:rPr>
              <a:t>2. Отгадка рядом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>
                <a:solidFill>
                  <a:srgbClr val="FF0000"/>
                </a:solidFill>
              </a:rPr>
              <a:t>                    </a:t>
            </a:r>
            <a:r>
              <a:rPr lang="ru-RU" sz="1800" b="1">
                <a:solidFill>
                  <a:srgbClr val="FF0000"/>
                </a:solidFill>
                <a:hlinkClick r:id="rId5" action="ppaction://hlinkpres?slideindex=1&amp;slidetitle="/>
              </a:rPr>
              <a:t>3. Лови ошибку</a:t>
            </a:r>
            <a:endParaRPr lang="ru-RU" sz="1800" b="1">
              <a:solidFill>
                <a:srgbClr val="FF0000"/>
              </a:solidFill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solidFill>
                  <a:srgbClr val="FF0000"/>
                </a:solidFill>
                <a:hlinkClick r:id="rId6" action="ppaction://hlinkpres?slideindex=1&amp;slidetitle="/>
              </a:rPr>
              <a:t>4. Учебный мозговой штурм</a:t>
            </a:r>
            <a:endParaRPr lang="ru-RU" sz="1800" b="1">
              <a:solidFill>
                <a:srgbClr val="FF0000"/>
              </a:solidFill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7" action="ppaction://hlinkpres?slideindex=1&amp;slidetitle="/>
              </a:rPr>
              <a:t>5. Реши задачу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8" action="ppaction://hlinkpres?slideindex=1&amp;slidetitle="/>
              </a:rPr>
              <a:t>6. Ты мне, я тебе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800" b="1"/>
              <a:t>III</a:t>
            </a:r>
            <a:r>
              <a:rPr lang="en-US" sz="1800" b="1">
                <a:solidFill>
                  <a:srgbClr val="006600"/>
                </a:solidFill>
              </a:rPr>
              <a:t> </a:t>
            </a:r>
            <a:r>
              <a:rPr lang="ru-RU" sz="1800" b="1"/>
              <a:t>Рефлексивный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 </a:t>
            </a:r>
            <a:r>
              <a:rPr lang="ru-RU" sz="1800" b="1">
                <a:hlinkClick r:id="rId9" action="ppaction://hlinkpres?slideindex=1&amp;slidetitle="/>
              </a:rPr>
              <a:t>В гостях у Буратино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800" b="1"/>
              <a:t>IV </a:t>
            </a:r>
            <a:r>
              <a:rPr lang="ru-RU" sz="1800" b="1"/>
              <a:t>Основной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</a:t>
            </a:r>
            <a:r>
              <a:rPr lang="ru-RU" sz="1800" b="1">
                <a:hlinkClick r:id="rId10" action="ppaction://hlinkpres?slideindex=1&amp;slidetitle="/>
              </a:rPr>
              <a:t>1. Демонстрация профессионального уровня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 </a:t>
            </a:r>
            <a:r>
              <a:rPr lang="ru-RU" sz="1800" b="1">
                <a:hlinkClick r:id="rId11" action="ppaction://hlinkpres?slideindex=1&amp;slidetitle="/>
              </a:rPr>
              <a:t>2. Реши тест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800" b="1"/>
              <a:t>V </a:t>
            </a:r>
            <a:r>
              <a:rPr lang="ru-RU" sz="1800" b="1"/>
              <a:t>Информационный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</a:t>
            </a:r>
            <a:r>
              <a:rPr lang="ru-RU" sz="1800" b="1">
                <a:hlinkClick r:id="rId12" action="ppaction://hlinkpres?slideindex=1&amp;slidetitle="/>
              </a:rPr>
              <a:t>1. Домашнее задание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en-US" sz="1800" b="1"/>
              <a:t>VI</a:t>
            </a:r>
            <a:r>
              <a:rPr lang="ru-RU" sz="1800" b="1"/>
              <a:t> Итоговый этап</a:t>
            </a:r>
          </a:p>
          <a:p>
            <a:pPr marL="812800" indent="-812800">
              <a:lnSpc>
                <a:spcPct val="80000"/>
              </a:lnSpc>
              <a:buFontTx/>
              <a:buNone/>
            </a:pPr>
            <a:r>
              <a:rPr lang="ru-RU" sz="1800" b="1"/>
              <a:t>                  </a:t>
            </a:r>
            <a:r>
              <a:rPr lang="ru-RU" sz="1800" b="1">
                <a:hlinkClick r:id="rId13" action="ppaction://hlinkpres?slideindex=1&amp;slidetitle="/>
              </a:rPr>
              <a:t>1. Подведение итогов урока</a:t>
            </a: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1800" b="1"/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1800" b="1">
              <a:solidFill>
                <a:srgbClr val="006600"/>
              </a:solidFill>
            </a:endParaRPr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2400"/>
          </a:p>
          <a:p>
            <a:pPr marL="812800" indent="-812800">
              <a:lnSpc>
                <a:spcPct val="80000"/>
              </a:lnSpc>
              <a:buFontTx/>
              <a:buNone/>
            </a:pPr>
            <a:endParaRPr lang="ru-RU" sz="2400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137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Умножение десятичных дробей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Изображение 076"/>
          <p:cNvSpPr>
            <a:spLocks noChangeArrowheads="1"/>
          </p:cNvSpPr>
          <p:nvPr/>
        </p:nvSpPr>
        <p:spPr bwMode="auto">
          <a:xfrm>
            <a:off x="395288" y="333375"/>
            <a:ext cx="8207375" cy="5759450"/>
          </a:xfrm>
          <a:prstGeom prst="verticalScroll">
            <a:avLst>
              <a:gd name="adj" fmla="val 1250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58888" y="1412875"/>
            <a:ext cx="6840537" cy="4176713"/>
          </a:xfrm>
        </p:spPr>
        <p:txBody>
          <a:bodyPr/>
          <a:lstStyle/>
          <a:p>
            <a:pPr algn="l"/>
            <a:r>
              <a:rPr lang="ru-RU" sz="3200" b="1">
                <a:solidFill>
                  <a:srgbClr val="FF0000"/>
                </a:solidFill>
              </a:rPr>
              <a:t>     Две десятичные дроби перемножаются как натуральные числа, не обращая внимание на запятые.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     В произведении отделяют запятой справа столько цифр, сколько их содержится после запятой в обоих множителях вместе.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1686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Правило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60350"/>
            <a:ext cx="4464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sz="2000"/>
              <a:t>Умножение десятичной дроби на натуральное число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79950" y="260350"/>
            <a:ext cx="43211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sz="2000"/>
              <a:t>Умножение десятичной дроби на десятичную дробь</a:t>
            </a:r>
          </a:p>
        </p:txBody>
      </p:sp>
      <p:grpSp>
        <p:nvGrpSpPr>
          <p:cNvPr id="2" name="Group 475"/>
          <p:cNvGrpSpPr>
            <a:grpSpLocks/>
          </p:cNvGrpSpPr>
          <p:nvPr/>
        </p:nvGrpSpPr>
        <p:grpSpPr bwMode="auto">
          <a:xfrm>
            <a:off x="6227763" y="873125"/>
            <a:ext cx="2376487" cy="1390650"/>
            <a:chOff x="3923" y="1003"/>
            <a:chExt cx="1497" cy="876"/>
          </a:xfrm>
        </p:grpSpPr>
        <p:sp>
          <p:nvSpPr>
            <p:cNvPr id="7573" name="Text Box 405"/>
            <p:cNvSpPr txBox="1">
              <a:spLocks noChangeArrowheads="1"/>
            </p:cNvSpPr>
            <p:nvPr/>
          </p:nvSpPr>
          <p:spPr bwMode="auto">
            <a:xfrm>
              <a:off x="5080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574" name="Text Box 406"/>
            <p:cNvSpPr txBox="1">
              <a:spLocks noChangeArrowheads="1"/>
            </p:cNvSpPr>
            <p:nvPr/>
          </p:nvSpPr>
          <p:spPr bwMode="auto">
            <a:xfrm>
              <a:off x="4672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75" name="Text Box 407"/>
            <p:cNvSpPr txBox="1">
              <a:spLocks noChangeArrowheads="1"/>
            </p:cNvSpPr>
            <p:nvPr/>
          </p:nvSpPr>
          <p:spPr bwMode="auto">
            <a:xfrm>
              <a:off x="4309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76" name="Text Box 408"/>
            <p:cNvSpPr txBox="1">
              <a:spLocks noChangeArrowheads="1"/>
            </p:cNvSpPr>
            <p:nvPr/>
          </p:nvSpPr>
          <p:spPr bwMode="auto">
            <a:xfrm>
              <a:off x="3923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91" name="Text Box 423"/>
            <p:cNvSpPr txBox="1">
              <a:spLocks noChangeArrowheads="1"/>
            </p:cNvSpPr>
            <p:nvPr/>
          </p:nvSpPr>
          <p:spPr bwMode="auto">
            <a:xfrm>
              <a:off x="4059" y="1207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3" name="Group 657"/>
          <p:cNvGrpSpPr>
            <a:grpSpLocks/>
          </p:cNvGrpSpPr>
          <p:nvPr/>
        </p:nvGrpSpPr>
        <p:grpSpPr bwMode="auto">
          <a:xfrm>
            <a:off x="7451725" y="1881188"/>
            <a:ext cx="1116013" cy="1427162"/>
            <a:chOff x="4309" y="1207"/>
            <a:chExt cx="703" cy="899"/>
          </a:xfrm>
        </p:grpSpPr>
        <p:sp>
          <p:nvSpPr>
            <p:cNvPr id="7578" name="Text Box 410"/>
            <p:cNvSpPr txBox="1">
              <a:spLocks noChangeArrowheads="1"/>
            </p:cNvSpPr>
            <p:nvPr/>
          </p:nvSpPr>
          <p:spPr bwMode="auto">
            <a:xfrm>
              <a:off x="4672" y="1207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583" name="Text Box 415"/>
            <p:cNvSpPr txBox="1">
              <a:spLocks noChangeArrowheads="1"/>
            </p:cNvSpPr>
            <p:nvPr/>
          </p:nvSpPr>
          <p:spPr bwMode="auto">
            <a:xfrm>
              <a:off x="4309" y="1207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92" name="Text Box 424"/>
            <p:cNvSpPr txBox="1">
              <a:spLocks noChangeArrowheads="1"/>
            </p:cNvSpPr>
            <p:nvPr/>
          </p:nvSpPr>
          <p:spPr bwMode="auto">
            <a:xfrm>
              <a:off x="4490" y="1434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4" name="Group 673"/>
          <p:cNvGrpSpPr>
            <a:grpSpLocks/>
          </p:cNvGrpSpPr>
          <p:nvPr/>
        </p:nvGrpSpPr>
        <p:grpSpPr bwMode="auto">
          <a:xfrm>
            <a:off x="5653088" y="5084763"/>
            <a:ext cx="2951162" cy="1371600"/>
            <a:chOff x="3561" y="3203"/>
            <a:chExt cx="1859" cy="864"/>
          </a:xfrm>
        </p:grpSpPr>
        <p:sp>
          <p:nvSpPr>
            <p:cNvPr id="7584" name="Text Box 416"/>
            <p:cNvSpPr txBox="1">
              <a:spLocks noChangeArrowheads="1"/>
            </p:cNvSpPr>
            <p:nvPr/>
          </p:nvSpPr>
          <p:spPr bwMode="auto">
            <a:xfrm>
              <a:off x="5080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85" name="Text Box 417"/>
            <p:cNvSpPr txBox="1">
              <a:spLocks noChangeArrowheads="1"/>
            </p:cNvSpPr>
            <p:nvPr/>
          </p:nvSpPr>
          <p:spPr bwMode="auto">
            <a:xfrm>
              <a:off x="4695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86" name="Text Box 418"/>
            <p:cNvSpPr txBox="1">
              <a:spLocks noChangeArrowheads="1"/>
            </p:cNvSpPr>
            <p:nvPr/>
          </p:nvSpPr>
          <p:spPr bwMode="auto">
            <a:xfrm>
              <a:off x="4332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87" name="Text Box 419"/>
            <p:cNvSpPr txBox="1">
              <a:spLocks noChangeArrowheads="1"/>
            </p:cNvSpPr>
            <p:nvPr/>
          </p:nvSpPr>
          <p:spPr bwMode="auto">
            <a:xfrm>
              <a:off x="3946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588" name="Text Box 420"/>
            <p:cNvSpPr txBox="1">
              <a:spLocks noChangeArrowheads="1"/>
            </p:cNvSpPr>
            <p:nvPr/>
          </p:nvSpPr>
          <p:spPr bwMode="auto">
            <a:xfrm>
              <a:off x="3561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593" name="Text Box 425"/>
          <p:cNvSpPr txBox="1">
            <a:spLocks noChangeArrowheads="1"/>
          </p:cNvSpPr>
          <p:nvPr/>
        </p:nvSpPr>
        <p:spPr bwMode="auto">
          <a:xfrm>
            <a:off x="5903913" y="5445125"/>
            <a:ext cx="5397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7000" i="0">
                <a:latin typeface="Times New Roman" pitchFamily="18" charset="0"/>
              </a:rPr>
              <a:t>,</a:t>
            </a:r>
          </a:p>
        </p:txBody>
      </p:sp>
      <p:sp>
        <p:nvSpPr>
          <p:cNvPr id="7594" name="Text Box 426"/>
          <p:cNvSpPr txBox="1">
            <a:spLocks noChangeArrowheads="1"/>
          </p:cNvSpPr>
          <p:nvPr/>
        </p:nvSpPr>
        <p:spPr bwMode="auto">
          <a:xfrm>
            <a:off x="5651500" y="1665288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5000" b="0" i="0">
                <a:latin typeface="Tahoma" pitchFamily="34" charset="0"/>
              </a:rPr>
              <a:t>х</a:t>
            </a:r>
          </a:p>
        </p:txBody>
      </p:sp>
      <p:sp>
        <p:nvSpPr>
          <p:cNvPr id="7595" name="Arc 427"/>
          <p:cNvSpPr>
            <a:spLocks/>
          </p:cNvSpPr>
          <p:nvPr/>
        </p:nvSpPr>
        <p:spPr bwMode="auto">
          <a:xfrm flipV="1">
            <a:off x="6840538" y="1989138"/>
            <a:ext cx="1763712" cy="1793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596" name="Arc 428"/>
          <p:cNvSpPr>
            <a:spLocks/>
          </p:cNvSpPr>
          <p:nvPr/>
        </p:nvSpPr>
        <p:spPr bwMode="auto">
          <a:xfrm flipV="1">
            <a:off x="6840538" y="1989138"/>
            <a:ext cx="1763712" cy="1793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597" name="Arc 429"/>
          <p:cNvSpPr>
            <a:spLocks/>
          </p:cNvSpPr>
          <p:nvPr/>
        </p:nvSpPr>
        <p:spPr bwMode="auto">
          <a:xfrm flipV="1">
            <a:off x="8135938" y="2960688"/>
            <a:ext cx="503237" cy="180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646" name="Line 478"/>
          <p:cNvSpPr>
            <a:spLocks noChangeShapeType="1"/>
          </p:cNvSpPr>
          <p:nvPr/>
        </p:nvSpPr>
        <p:spPr bwMode="auto">
          <a:xfrm>
            <a:off x="6192838" y="3213100"/>
            <a:ext cx="2447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647" name="Text Box 479"/>
          <p:cNvSpPr txBox="1">
            <a:spLocks noChangeArrowheads="1"/>
          </p:cNvSpPr>
          <p:nvPr/>
        </p:nvSpPr>
        <p:spPr bwMode="auto">
          <a:xfrm>
            <a:off x="900113" y="1773238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5000" b="0" i="0">
                <a:latin typeface="Tahoma" pitchFamily="34" charset="0"/>
              </a:rPr>
              <a:t>х</a:t>
            </a:r>
          </a:p>
        </p:txBody>
      </p:sp>
      <p:grpSp>
        <p:nvGrpSpPr>
          <p:cNvPr id="5" name="Group 486"/>
          <p:cNvGrpSpPr>
            <a:grpSpLocks/>
          </p:cNvGrpSpPr>
          <p:nvPr/>
        </p:nvGrpSpPr>
        <p:grpSpPr bwMode="auto">
          <a:xfrm>
            <a:off x="1547813" y="909638"/>
            <a:ext cx="1728787" cy="1390650"/>
            <a:chOff x="1315" y="1003"/>
            <a:chExt cx="1089" cy="876"/>
          </a:xfrm>
        </p:grpSpPr>
        <p:sp>
          <p:nvSpPr>
            <p:cNvPr id="7650" name="Text Box 482"/>
            <p:cNvSpPr txBox="1">
              <a:spLocks noChangeArrowheads="1"/>
            </p:cNvSpPr>
            <p:nvPr/>
          </p:nvSpPr>
          <p:spPr bwMode="auto">
            <a:xfrm>
              <a:off x="2064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651" name="Text Box 483"/>
            <p:cNvSpPr txBox="1">
              <a:spLocks noChangeArrowheads="1"/>
            </p:cNvSpPr>
            <p:nvPr/>
          </p:nvSpPr>
          <p:spPr bwMode="auto">
            <a:xfrm>
              <a:off x="1701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7652" name="Text Box 484"/>
            <p:cNvSpPr txBox="1">
              <a:spLocks noChangeArrowheads="1"/>
            </p:cNvSpPr>
            <p:nvPr/>
          </p:nvSpPr>
          <p:spPr bwMode="auto">
            <a:xfrm>
              <a:off x="1315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653" name="Text Box 485"/>
            <p:cNvSpPr txBox="1">
              <a:spLocks noChangeArrowheads="1"/>
            </p:cNvSpPr>
            <p:nvPr/>
          </p:nvSpPr>
          <p:spPr bwMode="auto">
            <a:xfrm>
              <a:off x="1451" y="1207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6" name="Group 510"/>
          <p:cNvGrpSpPr>
            <a:grpSpLocks/>
          </p:cNvGrpSpPr>
          <p:nvPr/>
        </p:nvGrpSpPr>
        <p:grpSpPr bwMode="auto">
          <a:xfrm>
            <a:off x="1547813" y="3033713"/>
            <a:ext cx="1692275" cy="1371600"/>
            <a:chOff x="975" y="2659"/>
            <a:chExt cx="1066" cy="864"/>
          </a:xfrm>
        </p:grpSpPr>
        <p:sp>
          <p:nvSpPr>
            <p:cNvPr id="7656" name="Text Box 488"/>
            <p:cNvSpPr txBox="1">
              <a:spLocks noChangeArrowheads="1"/>
            </p:cNvSpPr>
            <p:nvPr/>
          </p:nvSpPr>
          <p:spPr bwMode="auto">
            <a:xfrm>
              <a:off x="1701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657" name="Text Box 489"/>
            <p:cNvSpPr txBox="1">
              <a:spLocks noChangeArrowheads="1"/>
            </p:cNvSpPr>
            <p:nvPr/>
          </p:nvSpPr>
          <p:spPr bwMode="auto">
            <a:xfrm>
              <a:off x="1361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658" name="Text Box 490"/>
            <p:cNvSpPr txBox="1">
              <a:spLocks noChangeArrowheads="1"/>
            </p:cNvSpPr>
            <p:nvPr/>
          </p:nvSpPr>
          <p:spPr bwMode="auto">
            <a:xfrm>
              <a:off x="975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7659" name="Text Box 491"/>
          <p:cNvSpPr txBox="1">
            <a:spLocks noChangeArrowheads="1"/>
          </p:cNvSpPr>
          <p:nvPr/>
        </p:nvSpPr>
        <p:spPr bwMode="auto">
          <a:xfrm>
            <a:off x="1727200" y="5516563"/>
            <a:ext cx="5397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7000" i="0">
                <a:latin typeface="Times New Roman" pitchFamily="18" charset="0"/>
              </a:rPr>
              <a:t>,</a:t>
            </a:r>
          </a:p>
        </p:txBody>
      </p:sp>
      <p:sp>
        <p:nvSpPr>
          <p:cNvPr id="7660" name="Arc 492"/>
          <p:cNvSpPr>
            <a:spLocks/>
          </p:cNvSpPr>
          <p:nvPr/>
        </p:nvSpPr>
        <p:spPr bwMode="auto">
          <a:xfrm flipV="1">
            <a:off x="2159000" y="2024063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662" name="Line 494"/>
          <p:cNvSpPr>
            <a:spLocks noChangeShapeType="1"/>
          </p:cNvSpPr>
          <p:nvPr/>
        </p:nvSpPr>
        <p:spPr bwMode="auto">
          <a:xfrm>
            <a:off x="1368425" y="3141663"/>
            <a:ext cx="1908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7" name="Group 509"/>
          <p:cNvGrpSpPr>
            <a:grpSpLocks/>
          </p:cNvGrpSpPr>
          <p:nvPr/>
        </p:nvGrpSpPr>
        <p:grpSpPr bwMode="auto">
          <a:xfrm>
            <a:off x="2087563" y="1952625"/>
            <a:ext cx="1152525" cy="1371600"/>
            <a:chOff x="1315" y="1684"/>
            <a:chExt cx="726" cy="864"/>
          </a:xfrm>
        </p:grpSpPr>
        <p:sp>
          <p:nvSpPr>
            <p:cNvPr id="7649" name="Text Box 481"/>
            <p:cNvSpPr txBox="1">
              <a:spLocks noChangeArrowheads="1"/>
            </p:cNvSpPr>
            <p:nvPr/>
          </p:nvSpPr>
          <p:spPr bwMode="auto">
            <a:xfrm>
              <a:off x="1701" y="168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663" name="Text Box 495"/>
            <p:cNvSpPr txBox="1">
              <a:spLocks noChangeArrowheads="1"/>
            </p:cNvSpPr>
            <p:nvPr/>
          </p:nvSpPr>
          <p:spPr bwMode="auto">
            <a:xfrm>
              <a:off x="1315" y="168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655"/>
          <p:cNvGrpSpPr>
            <a:grpSpLocks/>
          </p:cNvGrpSpPr>
          <p:nvPr/>
        </p:nvGrpSpPr>
        <p:grpSpPr bwMode="auto">
          <a:xfrm>
            <a:off x="971550" y="4076700"/>
            <a:ext cx="1692275" cy="1371600"/>
            <a:chOff x="612" y="2568"/>
            <a:chExt cx="1066" cy="864"/>
          </a:xfrm>
        </p:grpSpPr>
        <p:sp>
          <p:nvSpPr>
            <p:cNvPr id="7680" name="Text Box 512"/>
            <p:cNvSpPr txBox="1">
              <a:spLocks noChangeArrowheads="1"/>
            </p:cNvSpPr>
            <p:nvPr/>
          </p:nvSpPr>
          <p:spPr bwMode="auto">
            <a:xfrm>
              <a:off x="1338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681" name="Text Box 513"/>
            <p:cNvSpPr txBox="1">
              <a:spLocks noChangeArrowheads="1"/>
            </p:cNvSpPr>
            <p:nvPr/>
          </p:nvSpPr>
          <p:spPr bwMode="auto">
            <a:xfrm>
              <a:off x="952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7682" name="Text Box 514"/>
            <p:cNvSpPr txBox="1">
              <a:spLocks noChangeArrowheads="1"/>
            </p:cNvSpPr>
            <p:nvPr/>
          </p:nvSpPr>
          <p:spPr bwMode="auto">
            <a:xfrm>
              <a:off x="612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7711" name="Line 543"/>
          <p:cNvSpPr>
            <a:spLocks noChangeShapeType="1"/>
          </p:cNvSpPr>
          <p:nvPr/>
        </p:nvSpPr>
        <p:spPr bwMode="auto">
          <a:xfrm>
            <a:off x="863600" y="5265738"/>
            <a:ext cx="241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9" name="Group 656"/>
          <p:cNvGrpSpPr>
            <a:grpSpLocks/>
          </p:cNvGrpSpPr>
          <p:nvPr/>
        </p:nvGrpSpPr>
        <p:grpSpPr bwMode="auto">
          <a:xfrm>
            <a:off x="863600" y="5229225"/>
            <a:ext cx="2376488" cy="1371600"/>
            <a:chOff x="544" y="3294"/>
            <a:chExt cx="1497" cy="864"/>
          </a:xfrm>
        </p:grpSpPr>
        <p:sp>
          <p:nvSpPr>
            <p:cNvPr id="7713" name="Text Box 545"/>
            <p:cNvSpPr txBox="1">
              <a:spLocks noChangeArrowheads="1"/>
            </p:cNvSpPr>
            <p:nvPr/>
          </p:nvSpPr>
          <p:spPr bwMode="auto">
            <a:xfrm>
              <a:off x="1701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14" name="Text Box 546"/>
            <p:cNvSpPr txBox="1">
              <a:spLocks noChangeArrowheads="1"/>
            </p:cNvSpPr>
            <p:nvPr/>
          </p:nvSpPr>
          <p:spPr bwMode="auto">
            <a:xfrm>
              <a:off x="1338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7715" name="Text Box 547"/>
            <p:cNvSpPr txBox="1">
              <a:spLocks noChangeArrowheads="1"/>
            </p:cNvSpPr>
            <p:nvPr/>
          </p:nvSpPr>
          <p:spPr bwMode="auto">
            <a:xfrm>
              <a:off x="907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716" name="Text Box 548"/>
            <p:cNvSpPr txBox="1">
              <a:spLocks noChangeArrowheads="1"/>
            </p:cNvSpPr>
            <p:nvPr/>
          </p:nvSpPr>
          <p:spPr bwMode="auto">
            <a:xfrm>
              <a:off x="544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719" name="Text Box 551"/>
          <p:cNvSpPr txBox="1">
            <a:spLocks noChangeArrowheads="1"/>
          </p:cNvSpPr>
          <p:nvPr/>
        </p:nvSpPr>
        <p:spPr bwMode="auto">
          <a:xfrm>
            <a:off x="287338" y="3752850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en-US" sz="5000" b="0" i="0">
                <a:latin typeface="Tahoma" pitchFamily="34" charset="0"/>
              </a:rPr>
              <a:t>+</a:t>
            </a:r>
          </a:p>
        </p:txBody>
      </p:sp>
      <p:sp>
        <p:nvSpPr>
          <p:cNvPr id="7826" name="Arc 658"/>
          <p:cNvSpPr>
            <a:spLocks/>
          </p:cNvSpPr>
          <p:nvPr/>
        </p:nvSpPr>
        <p:spPr bwMode="auto">
          <a:xfrm flipV="1">
            <a:off x="8101013" y="2960688"/>
            <a:ext cx="503237" cy="180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827" name="Line 659"/>
          <p:cNvSpPr>
            <a:spLocks noChangeShapeType="1"/>
          </p:cNvSpPr>
          <p:nvPr/>
        </p:nvSpPr>
        <p:spPr bwMode="auto">
          <a:xfrm>
            <a:off x="5435600" y="5300663"/>
            <a:ext cx="3168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10" name="Group 666"/>
          <p:cNvGrpSpPr>
            <a:grpSpLocks/>
          </p:cNvGrpSpPr>
          <p:nvPr/>
        </p:nvGrpSpPr>
        <p:grpSpPr bwMode="auto">
          <a:xfrm>
            <a:off x="6227763" y="3033713"/>
            <a:ext cx="2376487" cy="1371600"/>
            <a:chOff x="3923" y="1933"/>
            <a:chExt cx="1497" cy="864"/>
          </a:xfrm>
        </p:grpSpPr>
        <p:sp>
          <p:nvSpPr>
            <p:cNvPr id="7829" name="Text Box 661"/>
            <p:cNvSpPr txBox="1">
              <a:spLocks noChangeArrowheads="1"/>
            </p:cNvSpPr>
            <p:nvPr/>
          </p:nvSpPr>
          <p:spPr bwMode="auto">
            <a:xfrm>
              <a:off x="5080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830" name="Text Box 662"/>
            <p:cNvSpPr txBox="1">
              <a:spLocks noChangeArrowheads="1"/>
            </p:cNvSpPr>
            <p:nvPr/>
          </p:nvSpPr>
          <p:spPr bwMode="auto">
            <a:xfrm>
              <a:off x="4672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7831" name="Text Box 663"/>
            <p:cNvSpPr txBox="1">
              <a:spLocks noChangeArrowheads="1"/>
            </p:cNvSpPr>
            <p:nvPr/>
          </p:nvSpPr>
          <p:spPr bwMode="auto">
            <a:xfrm>
              <a:off x="4309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7832" name="Text Box 664"/>
            <p:cNvSpPr txBox="1">
              <a:spLocks noChangeArrowheads="1"/>
            </p:cNvSpPr>
            <p:nvPr/>
          </p:nvSpPr>
          <p:spPr bwMode="auto">
            <a:xfrm>
              <a:off x="3923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1" name="Group 667"/>
          <p:cNvGrpSpPr>
            <a:grpSpLocks/>
          </p:cNvGrpSpPr>
          <p:nvPr/>
        </p:nvGrpSpPr>
        <p:grpSpPr bwMode="auto">
          <a:xfrm>
            <a:off x="5616575" y="4041775"/>
            <a:ext cx="2376488" cy="1371600"/>
            <a:chOff x="3923" y="1933"/>
            <a:chExt cx="1497" cy="864"/>
          </a:xfrm>
        </p:grpSpPr>
        <p:sp>
          <p:nvSpPr>
            <p:cNvPr id="7836" name="Text Box 668"/>
            <p:cNvSpPr txBox="1">
              <a:spLocks noChangeArrowheads="1"/>
            </p:cNvSpPr>
            <p:nvPr/>
          </p:nvSpPr>
          <p:spPr bwMode="auto">
            <a:xfrm>
              <a:off x="5080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837" name="Text Box 669"/>
            <p:cNvSpPr txBox="1">
              <a:spLocks noChangeArrowheads="1"/>
            </p:cNvSpPr>
            <p:nvPr/>
          </p:nvSpPr>
          <p:spPr bwMode="auto">
            <a:xfrm>
              <a:off x="4672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838" name="Text Box 670"/>
            <p:cNvSpPr txBox="1">
              <a:spLocks noChangeArrowheads="1"/>
            </p:cNvSpPr>
            <p:nvPr/>
          </p:nvSpPr>
          <p:spPr bwMode="auto">
            <a:xfrm>
              <a:off x="4309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839" name="Text Box 671"/>
            <p:cNvSpPr txBox="1">
              <a:spLocks noChangeArrowheads="1"/>
            </p:cNvSpPr>
            <p:nvPr/>
          </p:nvSpPr>
          <p:spPr bwMode="auto">
            <a:xfrm>
              <a:off x="3923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840" name="Text Box 672"/>
          <p:cNvSpPr txBox="1">
            <a:spLocks noChangeArrowheads="1"/>
          </p:cNvSpPr>
          <p:nvPr/>
        </p:nvSpPr>
        <p:spPr bwMode="auto">
          <a:xfrm>
            <a:off x="5076825" y="3789363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en-US" sz="5000" b="0" i="0">
                <a:latin typeface="Tahoma" pitchFamily="34" charset="0"/>
              </a:rPr>
              <a:t>+</a:t>
            </a:r>
          </a:p>
        </p:txBody>
      </p:sp>
      <p:sp>
        <p:nvSpPr>
          <p:cNvPr id="7842" name="Arc 674"/>
          <p:cNvSpPr>
            <a:spLocks/>
          </p:cNvSpPr>
          <p:nvPr/>
        </p:nvSpPr>
        <p:spPr bwMode="auto">
          <a:xfrm flipV="1">
            <a:off x="2124075" y="6308725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844" name="Arc 676"/>
          <p:cNvSpPr>
            <a:spLocks/>
          </p:cNvSpPr>
          <p:nvPr/>
        </p:nvSpPr>
        <p:spPr bwMode="auto">
          <a:xfrm flipV="1">
            <a:off x="2159000" y="2024063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grpSp>
        <p:nvGrpSpPr>
          <p:cNvPr id="12" name="Group 679"/>
          <p:cNvGrpSpPr>
            <a:grpSpLocks/>
          </p:cNvGrpSpPr>
          <p:nvPr/>
        </p:nvGrpSpPr>
        <p:grpSpPr bwMode="auto">
          <a:xfrm>
            <a:off x="6300788" y="6200775"/>
            <a:ext cx="2339975" cy="180975"/>
            <a:chOff x="3969" y="3906"/>
            <a:chExt cx="1474" cy="114"/>
          </a:xfrm>
        </p:grpSpPr>
        <p:sp>
          <p:nvSpPr>
            <p:cNvPr id="7845" name="Arc 677"/>
            <p:cNvSpPr>
              <a:spLocks/>
            </p:cNvSpPr>
            <p:nvPr/>
          </p:nvSpPr>
          <p:spPr bwMode="auto">
            <a:xfrm flipV="1">
              <a:off x="3969" y="3906"/>
              <a:ext cx="317" cy="1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36 h 22436"/>
                <a:gd name="T2" fmla="*/ 43200 w 43200"/>
                <a:gd name="T3" fmla="*/ 21600 h 22436"/>
                <a:gd name="T4" fmla="*/ 21600 w 43200"/>
                <a:gd name="T5" fmla="*/ 21600 h 2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36" fill="none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36" stroke="0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016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7846" name="Arc 678"/>
            <p:cNvSpPr>
              <a:spLocks/>
            </p:cNvSpPr>
            <p:nvPr/>
          </p:nvSpPr>
          <p:spPr bwMode="auto">
            <a:xfrm flipV="1">
              <a:off x="4332" y="3906"/>
              <a:ext cx="1111" cy="11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36 h 22436"/>
                <a:gd name="T2" fmla="*/ 43200 w 43200"/>
                <a:gd name="T3" fmla="*/ 21600 h 22436"/>
                <a:gd name="T4" fmla="*/ 21600 w 43200"/>
                <a:gd name="T5" fmla="*/ 21600 h 2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36" fill="none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36" stroke="0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2085 C 0.10868 0.04819 0.15833 0.11747 0.17483 0.20621 C 0.19132 0.29495 0.17778 0.43721 0.15781 0.51112 C 0.13785 0.58503 0.08316 0.62952 0.05521 0.64991 C 0.02726 0.67029 0.00868 0.65222 -0.00972 0.6341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34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000"/>
                                        <p:tgtEl>
                                          <p:spTgt spid="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ntr" presetSubtype="16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000"/>
                                        <p:tgtEl>
                                          <p:spTgt spid="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3" presetClass="entr" presetSubtype="16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34106E-8 C -0.02413 0.00602 -0.04826 0.01228 -0.07135 0.02618 C -0.09444 0.04008 -0.12031 0.06487 -0.13888 0.08341 C -0.15746 0.10195 -0.16649 0.1133 -0.18316 0.13693 C -0.19982 0.16057 -0.22517 0.19532 -0.23888 0.22544 C -0.2526 0.25556 -0.26041 0.28568 -0.26493 0.31719 C -0.26944 0.3487 -0.26892 0.38299 -0.26614 0.41427 C -0.26336 0.44555 -0.25729 0.47637 -0.24809 0.5044 C -0.23888 0.53244 -0.22343 0.56024 -0.21041 0.58248 C -0.19739 0.60473 -0.19218 0.62419 -0.17013 0.63786 C -0.14809 0.65153 -0.10642 0.66798 -0.07795 0.66404 C -0.04947 0.6601 -0.01545 0.62419 0.00105 0.61353 " pathEditMode="relative" rAng="0" ptsTypes="aaaaaaaaaaaa">
                                      <p:cBhvr>
                                        <p:cTn id="149" dur="30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3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574 C -0.01858 0.01967 -0.03872 0.02361 -0.06719 0.02963 C -0.09566 0.03565 -0.13889 0.04236 -0.16979 0.05208 C -0.2007 0.0618 -0.22726 0.07153 -0.25295 0.08842 C -0.27865 0.10532 -0.30608 0.13541 -0.32431 0.1544 C -0.34254 0.17338 -0.34879 0.18055 -0.36268 0.20301 C -0.37656 0.22546 -0.39792 0.25787 -0.40816 0.28958 C -0.4184 0.32129 -0.42535 0.36157 -0.42379 0.39375 C -0.42222 0.42569 -0.41198 0.45926 -0.39844 0.48194 C -0.3849 0.50463 -0.36198 0.52083 -0.34254 0.53055 C -0.32309 0.54028 -0.30226 0.54143 -0.28212 0.54074 C -0.26198 0.54004 -0.23611 0.53773 -0.2217 0.52639 C -0.20729 0.51504 -0.20087 0.48379 -0.19531 0.47268 " pathEditMode="relative" rAng="0" ptsTypes="aaaaaaaaaaaaa">
                                      <p:cBhvr>
                                        <p:cTn id="158" dur="30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2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4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3" presetClass="entr" presetSubtype="32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593" grpId="0"/>
      <p:bldP spid="7593" grpId="1"/>
      <p:bldP spid="7594" grpId="0"/>
      <p:bldP spid="7595" grpId="0" animBg="1"/>
      <p:bldP spid="7595" grpId="1" animBg="1"/>
      <p:bldP spid="7596" grpId="0" animBg="1"/>
      <p:bldP spid="7596" grpId="1" animBg="1"/>
      <p:bldP spid="7597" grpId="0" animBg="1"/>
      <p:bldP spid="7597" grpId="1" animBg="1"/>
      <p:bldP spid="7646" grpId="0" animBg="1"/>
      <p:bldP spid="7647" grpId="0"/>
      <p:bldP spid="7659" grpId="0"/>
      <p:bldP spid="7660" grpId="0" animBg="1"/>
      <p:bldP spid="7660" grpId="1" animBg="1"/>
      <p:bldP spid="7662" grpId="0" animBg="1"/>
      <p:bldP spid="7711" grpId="0" animBg="1"/>
      <p:bldP spid="7719" grpId="0"/>
      <p:bldP spid="7826" grpId="0" animBg="1"/>
      <p:bldP spid="7826" grpId="1" animBg="1"/>
      <p:bldP spid="7827" grpId="0" animBg="1"/>
      <p:bldP spid="7840" grpId="0"/>
      <p:bldP spid="7842" grpId="0" animBg="1"/>
      <p:bldP spid="78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159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l"/>
            </a:scene3d>
            <a:sp3d extrusionH="430200" prstMaterial="legacyMetal">
              <a:extrusionClr>
                <a:srgbClr val="FF0000"/>
              </a:extrusionClr>
            </a:sp3d>
          </a:bodyPr>
          <a:lstStyle/>
          <a:p>
            <a:pPr algn="ctr"/>
            <a:r>
              <a:rPr lang="ru-RU" sz="3600" kern="10" spc="720">
                <a:ln w="19050">
                  <a:round/>
                  <a:headEnd/>
                  <a:tailEnd/>
                </a:ln>
                <a:solidFill>
                  <a:srgbClr val="FF0000">
                    <a:alpha val="81000"/>
                  </a:srgbClr>
                </a:solidFill>
                <a:latin typeface="Impact"/>
              </a:rPr>
              <a:t>Вычислите устно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492500" y="1341438"/>
          <a:ext cx="241141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Формула" r:id="rId3" imgW="838080" imgH="1803240" progId="Equation.3">
                  <p:embed/>
                </p:oleObj>
              </mc:Choice>
              <mc:Fallback>
                <p:oleObj name="Формула" r:id="rId3" imgW="838080" imgH="1803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2411413" cy="518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23850" y="1341438"/>
          <a:ext cx="1935163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Формула" r:id="rId5" imgW="558720" imgH="1574640" progId="Equation.3">
                  <p:embed/>
                </p:oleObj>
              </mc:Choice>
              <mc:Fallback>
                <p:oleObj name="Формула" r:id="rId5" imgW="558720" imgH="1574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1935163" cy="488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5" descr="AG0001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292600"/>
            <a:ext cx="2073275" cy="2160588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979613" y="13414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1,8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1050" y="206057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3,6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79613" y="2781300"/>
            <a:ext cx="79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4,0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51050" y="35004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6,0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79613" y="41497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7,5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24075" y="4868863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9,0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979613" y="5661025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6,0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435600" y="1341438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0,045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508625" y="20605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0,08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724525" y="3284538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0,0010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219700" y="270827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0,99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651500" y="39338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0,0088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724525" y="4652963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0,105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5795963" y="5300663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0,0082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795963" y="594995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0000"/>
                </a:solidFill>
                <a:latin typeface="Times New Roman" pitchFamily="18" charset="0"/>
              </a:rPr>
              <a:t>0,00060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  <p:bldP spid="23571" grpId="0"/>
      <p:bldP spid="235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7799476"/>
              </p:ext>
            </p:extLst>
          </p:nvPr>
        </p:nvGraphicFramePr>
        <p:xfrm>
          <a:off x="2057400" y="2349500"/>
          <a:ext cx="4262438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Формула" r:id="rId3" imgW="1218960" imgH="1346040" progId="Equation.3">
                  <p:embed/>
                </p:oleObj>
              </mc:Choice>
              <mc:Fallback>
                <p:oleObj name="Формула" r:id="rId3" imgW="1218960" imgH="1346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49500"/>
                        <a:ext cx="4262438" cy="470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7632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200000" lon="0" rev="0"/>
              </a:camera>
              <a:lightRig rig="legacyFlat2" dir="b"/>
            </a:scene3d>
            <a:sp3d extrusionH="430200" prstMaterial="legacyMatte">
              <a:extrusionClr>
                <a:srgbClr val="7BDFCA"/>
              </a:extrusionClr>
            </a:sp3d>
          </a:bodyPr>
          <a:lstStyle/>
          <a:p>
            <a:pPr algn="ctr"/>
            <a:r>
              <a:rPr lang="ru-RU" sz="3600" kern="10" spc="-18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Вычислите удобным способом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148263" y="220503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680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64163" y="3213100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0,3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16688" y="4149725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003300"/>
                </a:solidFill>
                <a:latin typeface="Times New Roman" pitchFamily="18" charset="0"/>
              </a:rPr>
              <a:t>0,11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84888" y="5157788"/>
            <a:ext cx="172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003300"/>
                </a:solidFill>
                <a:latin typeface="Times New Roman" pitchFamily="18" charset="0"/>
              </a:rPr>
              <a:t>1,3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/>
      <p:bldP spid="24581" grpId="0"/>
      <p:bldP spid="24582" grpId="0"/>
      <p:bldP spid="245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7772400" cy="935038"/>
          </a:xfrm>
        </p:spPr>
        <p:txBody>
          <a:bodyPr/>
          <a:lstStyle/>
          <a:p>
            <a:pPr algn="l"/>
            <a:r>
              <a:rPr lang="ru-RU"/>
              <a:t>               Известно что  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828675" y="1339850"/>
          <a:ext cx="6767513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Формула" r:id="rId3" imgW="1193760" imgH="228600" progId="Equation.3">
                  <p:embed/>
                </p:oleObj>
              </mc:Choice>
              <mc:Fallback>
                <p:oleObj name="Формула" r:id="rId3" imgW="11937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339850"/>
                        <a:ext cx="6767513" cy="1296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92275" y="2781300"/>
            <a:ext cx="554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Чему равно: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763713" y="3427413"/>
          <a:ext cx="23034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Формула" r:id="rId5" imgW="660240" imgH="203040" progId="Equation.3">
                  <p:embed/>
                </p:oleObj>
              </mc:Choice>
              <mc:Fallback>
                <p:oleObj name="Формула" r:id="rId5" imgW="6602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427413"/>
                        <a:ext cx="2303462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835150" y="4221163"/>
          <a:ext cx="22320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Формула" r:id="rId7" imgW="660240" imgH="203040" progId="Equation.3">
                  <p:embed/>
                </p:oleObj>
              </mc:Choice>
              <mc:Fallback>
                <p:oleObj name="Формула" r:id="rId7" imgW="6602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221163"/>
                        <a:ext cx="2232025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793875" y="5013325"/>
          <a:ext cx="23733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Формула" r:id="rId9" imgW="736560" imgH="203040" progId="Equation.3">
                  <p:embed/>
                </p:oleObj>
              </mc:Choice>
              <mc:Fallback>
                <p:oleObj name="Формула" r:id="rId9" imgW="7365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5013325"/>
                        <a:ext cx="2373313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835150" y="5830888"/>
          <a:ext cx="21605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Формула" r:id="rId11" imgW="571320" imgH="203040" progId="Equation.3">
                  <p:embed/>
                </p:oleObj>
              </mc:Choice>
              <mc:Fallback>
                <p:oleObj name="Формула" r:id="rId11" imgW="57132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830888"/>
                        <a:ext cx="216058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9" name="Picture 9" descr="AG00317_"/>
          <p:cNvPicPr>
            <a:picLocks noChangeAspect="1" noChangeArrowheads="1" noCrop="1"/>
          </p:cNvPicPr>
          <p:nvPr/>
        </p:nvPicPr>
        <p:blipFill>
          <a:blip r:embed="rId13">
            <a:lum bright="-12000" contrast="42000"/>
          </a:blip>
          <a:srcRect/>
          <a:stretch>
            <a:fillRect/>
          </a:stretch>
        </p:blipFill>
        <p:spPr bwMode="auto">
          <a:xfrm>
            <a:off x="7188200" y="4581525"/>
            <a:ext cx="1512888" cy="1943100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067175" y="3357563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2,997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40200" y="407670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2,997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11638" y="4868863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0,2997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211638" y="5734050"/>
            <a:ext cx="136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800000"/>
                </a:solidFill>
                <a:latin typeface="Times New Roman" pitchFamily="18" charset="0"/>
              </a:rPr>
              <a:t>29,97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</p:bldLst>
  </p:timing>
</p:sld>
</file>

<file path=ppt/theme/theme1.xml><?xml version="1.0" encoding="utf-8"?>
<a:theme xmlns:a="http://schemas.openxmlformats.org/drawingml/2006/main" name="умеожение десятичных дробей 2 урок Басинских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умеожение десятичных дробей 2 урок Басинских</Template>
  <TotalTime>18</TotalTime>
  <Words>737</Words>
  <Application>Microsoft Office PowerPoint</Application>
  <PresentationFormat>Экран (4:3)</PresentationFormat>
  <Paragraphs>341</Paragraphs>
  <Slides>28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умеожение десятичных дробей 2 урок Басинских</vt:lpstr>
      <vt:lpstr>Оформление по умолчанию</vt:lpstr>
      <vt:lpstr>Формула</vt:lpstr>
      <vt:lpstr>Документ</vt:lpstr>
      <vt:lpstr>Microsoft Equation 3.0</vt:lpstr>
      <vt:lpstr>Урок в 5 классе  тема                                               «Умножение десятичных дробей»</vt:lpstr>
      <vt:lpstr>Презентация PowerPoint</vt:lpstr>
      <vt:lpstr>Презентация PowerPoint</vt:lpstr>
      <vt:lpstr>Презентация PowerPoint</vt:lpstr>
      <vt:lpstr>     Две десятичные дроби перемножаются как натуральные числа, не обращая внимание на запятые.      В произведении отделяют запятой справа столько цифр, сколько их содержится после запятой в обоих множителях вместе.</vt:lpstr>
      <vt:lpstr>Презентация PowerPoint</vt:lpstr>
      <vt:lpstr>Презентация PowerPoint</vt:lpstr>
      <vt:lpstr>Презентация PowerPoint</vt:lpstr>
      <vt:lpstr>               Известно что  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1) 2,7*0,3 А                             В                                  Г                                              Д 81                          8,1                               0,81                                           0,081  2) 1,83*2,3 Л                            Е                                   О                                               И 42,09                   4,209                     4209                                   4,2091  3) 14,25*6,04 М                          Я             О                                            П                                                 86,07                 9,1200                   86,0710                                     8607,00  4)  1,2 *520 Д                           Ф                                   Ц                                               М 621,40                         62,4                              6240                                           624  5) О,О155.* 1200 Ж                          А                                     З                                                В 186000                  18,6                                1860                                          186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5 классе  тема                                               «Умножение десятичных дробей»</dc:title>
  <dc:creator>Мама</dc:creator>
  <cp:lastModifiedBy>menami2404@live.com</cp:lastModifiedBy>
  <cp:revision>6</cp:revision>
  <dcterms:created xsi:type="dcterms:W3CDTF">2011-02-27T17:18:25Z</dcterms:created>
  <dcterms:modified xsi:type="dcterms:W3CDTF">2015-03-10T20:11:34Z</dcterms:modified>
</cp:coreProperties>
</file>